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80" r:id="rId8"/>
    <p:sldId id="262" r:id="rId9"/>
    <p:sldId id="263" r:id="rId10"/>
    <p:sldId id="273" r:id="rId11"/>
    <p:sldId id="274" r:id="rId12"/>
    <p:sldId id="265" r:id="rId13"/>
    <p:sldId id="277" r:id="rId14"/>
    <p:sldId id="266" r:id="rId15"/>
    <p:sldId id="275" r:id="rId16"/>
    <p:sldId id="269" r:id="rId17"/>
    <p:sldId id="268" r:id="rId18"/>
    <p:sldId id="278" r:id="rId19"/>
    <p:sldId id="279" r:id="rId20"/>
    <p:sldId id="276" r:id="rId21"/>
    <p:sldId id="271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F21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14" autoAdjust="0"/>
  </p:normalViewPr>
  <p:slideViewPr>
    <p:cSldViewPr>
      <p:cViewPr varScale="1">
        <p:scale>
          <a:sx n="66" d="100"/>
          <a:sy n="66" d="100"/>
        </p:scale>
        <p:origin x="9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12C05-F760-41A5-866F-94F543E22568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8432EA-1175-4C70-B74C-61B7476E9E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66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32EA-1175-4C70-B74C-61B7476E9EF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4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32EA-1175-4C70-B74C-61B7476E9EF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45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8432EA-1175-4C70-B74C-61B7476E9EF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05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1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5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6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6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8.PN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0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7.png"/><Relationship Id="rId5" Type="http://schemas.openxmlformats.org/officeDocument/2006/relationships/image" Target="../media/image5.png"/><Relationship Id="rId1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36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46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7A6BABA-B535-A3B7-ECD1-CC1B144B0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68705" cy="1032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 1051"/>
          <p:cNvGrpSpPr/>
          <p:nvPr/>
        </p:nvGrpSpPr>
        <p:grpSpPr>
          <a:xfrm>
            <a:off x="0" y="0"/>
            <a:ext cx="18288000" cy="10287000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305844" y="838184"/>
            <a:ext cx="18898644" cy="8873875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0F51B7-DBED-A0B4-78CE-3F028063040F}"/>
              </a:ext>
            </a:extLst>
          </p:cNvPr>
          <p:cNvSpPr txBox="1"/>
          <p:nvPr/>
        </p:nvSpPr>
        <p:spPr>
          <a:xfrm>
            <a:off x="679824" y="4382569"/>
            <a:ext cx="540292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b="1" dirty="0">
                <a:solidFill>
                  <a:srgbClr val="404F21"/>
                </a:solidFill>
              </a:rPr>
              <a:t>비밀번호 재설정 </a:t>
            </a:r>
            <a:endParaRPr lang="en-US" altLang="ko-KR" sz="5500" b="1" dirty="0">
              <a:solidFill>
                <a:srgbClr val="404F21"/>
              </a:solidFill>
            </a:endParaRPr>
          </a:p>
          <a:p>
            <a:r>
              <a:rPr lang="ko-KR" altLang="en-US" sz="5500" b="1" dirty="0">
                <a:solidFill>
                  <a:srgbClr val="404F21"/>
                </a:solidFill>
              </a:rPr>
              <a:t>이메일 전송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79CD9C-8873-4619-BFAF-A7E2532A3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95" y="340089"/>
            <a:ext cx="5004487" cy="9753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865EDF-6297-24F0-8877-258109A5D2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68" y="340261"/>
            <a:ext cx="4757738" cy="9756140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4514A794-06DB-7C0E-5E29-67956358710D}"/>
              </a:ext>
            </a:extLst>
          </p:cNvPr>
          <p:cNvSpPr/>
          <p:nvPr/>
        </p:nvSpPr>
        <p:spPr>
          <a:xfrm>
            <a:off x="956717" y="6864172"/>
            <a:ext cx="4455396" cy="2013128"/>
          </a:xfrm>
          <a:prstGeom prst="wedgeRectCallout">
            <a:avLst>
              <a:gd name="adj1" fmla="val 77664"/>
              <a:gd name="adj2" fmla="val -1549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000" dirty="0"/>
              <a:t>비밀 번호를 아예 모를 시</a:t>
            </a:r>
            <a:endParaRPr lang="en-US" altLang="ko-KR" sz="3000" dirty="0"/>
          </a:p>
          <a:p>
            <a:pPr algn="just"/>
            <a:r>
              <a:rPr lang="ko-KR" altLang="en-US" dirty="0"/>
              <a:t> </a:t>
            </a: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회원가입 할 때 사용한 유효한 이메일을 통해서</a:t>
            </a:r>
            <a:r>
              <a:rPr lang="en-US" altLang="ko-KR" dirty="0"/>
              <a:t> </a:t>
            </a:r>
            <a:r>
              <a:rPr lang="ko-KR" altLang="en-US" dirty="0"/>
              <a:t>비밀번호 재설정 이메일을 받아 비밀번호</a:t>
            </a:r>
            <a:r>
              <a:rPr lang="en-US" altLang="ko-KR" dirty="0"/>
              <a:t> </a:t>
            </a:r>
            <a:r>
              <a:rPr lang="ko-KR" altLang="en-US" dirty="0"/>
              <a:t>재설정이 가능합니다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622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 1051"/>
          <p:cNvGrpSpPr/>
          <p:nvPr/>
        </p:nvGrpSpPr>
        <p:grpSpPr>
          <a:xfrm>
            <a:off x="0" y="0"/>
            <a:ext cx="18288000" cy="10287000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305322" y="1143647"/>
            <a:ext cx="18898644" cy="8873875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0E90A10-5E3B-6CD8-B163-87DD54061B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682" y="218566"/>
            <a:ext cx="5004487" cy="9753600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48861C52-BFD9-58F8-CF69-1378B830B3A7}"/>
              </a:ext>
            </a:extLst>
          </p:cNvPr>
          <p:cNvSpPr/>
          <p:nvPr/>
        </p:nvSpPr>
        <p:spPr>
          <a:xfrm>
            <a:off x="1018322" y="3339196"/>
            <a:ext cx="4455396" cy="4986935"/>
          </a:xfrm>
          <a:prstGeom prst="wedgeRectCallout">
            <a:avLst>
              <a:gd name="adj1" fmla="val 67890"/>
              <a:gd name="adj2" fmla="val -645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200" dirty="0"/>
              <a:t>현재 비밀번호를 </a:t>
            </a:r>
            <a:r>
              <a:rPr lang="ko-KR" altLang="en-US" sz="3200" dirty="0" err="1"/>
              <a:t>알때</a:t>
            </a:r>
            <a:r>
              <a:rPr lang="ko-KR" altLang="en-US" sz="3200" dirty="0"/>
              <a:t> </a:t>
            </a:r>
            <a:r>
              <a:rPr lang="ko-KR" altLang="en-US" sz="3000" dirty="0"/>
              <a:t>비밀번호 재설정</a:t>
            </a:r>
            <a:endParaRPr lang="en-US" altLang="ko-KR" sz="3000" dirty="0"/>
          </a:p>
          <a:p>
            <a:pPr algn="just"/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유효성 검사를 통해 현재 비밀번호가 확인된 경우 변경이 가능합니다</a:t>
            </a:r>
            <a:r>
              <a:rPr lang="en-US" altLang="ko-KR" dirty="0"/>
              <a:t>.</a:t>
            </a:r>
          </a:p>
          <a:p>
            <a:pPr marL="342900" indent="-342900" algn="just">
              <a:buAutoNum type="arabicPeriod"/>
            </a:pPr>
            <a:r>
              <a:rPr lang="ko-KR" altLang="en-US" dirty="0"/>
              <a:t>작업 완료 후 변경된 비밀번호로 로그인이 가능합니다</a:t>
            </a:r>
            <a:r>
              <a:rPr lang="en-US" altLang="ko-KR" dirty="0"/>
              <a:t>. </a:t>
            </a:r>
          </a:p>
          <a:p>
            <a:pPr marL="342900" indent="-342900" algn="just">
              <a:buAutoNum type="arabicPeriod"/>
            </a:pPr>
            <a:r>
              <a:rPr lang="ko-KR" altLang="en-US" dirty="0" err="1"/>
              <a:t>재로그인시</a:t>
            </a:r>
            <a:r>
              <a:rPr lang="ko-KR" altLang="en-US" dirty="0"/>
              <a:t> 바뀐 비밀번호로 로그인이 가능하나 </a:t>
            </a:r>
            <a:r>
              <a:rPr lang="en-US" altLang="ko-KR" dirty="0"/>
              <a:t>DB</a:t>
            </a:r>
            <a:r>
              <a:rPr lang="ko-KR" altLang="en-US" dirty="0"/>
              <a:t>에 변경사항이 반영되지 않습니다</a:t>
            </a:r>
            <a:r>
              <a:rPr lang="en-US" altLang="ko-KR" dirty="0"/>
              <a:t>.  </a:t>
            </a:r>
            <a:r>
              <a:rPr lang="ko-KR" altLang="en-US" dirty="0"/>
              <a:t>바뀐 비밀번호를 또 재설정할 때 초기설정한 비밀번호를 넣어야만 변경 가능합니다</a:t>
            </a:r>
            <a:r>
              <a:rPr lang="en-US" altLang="ko-KR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C9DAC00-434F-4A03-8BFC-6526CBEE6A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50" y="218566"/>
            <a:ext cx="5004487" cy="9783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2E1513-9B4F-2D12-B32D-A5B64821E006}"/>
              </a:ext>
            </a:extLst>
          </p:cNvPr>
          <p:cNvSpPr txBox="1"/>
          <p:nvPr/>
        </p:nvSpPr>
        <p:spPr>
          <a:xfrm>
            <a:off x="623642" y="1813442"/>
            <a:ext cx="54029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b="1" dirty="0">
                <a:solidFill>
                  <a:srgbClr val="404F21"/>
                </a:solidFill>
              </a:rPr>
              <a:t>비밀번호 재설정 </a:t>
            </a:r>
            <a:endParaRPr lang="en-US" altLang="ko-KR" sz="5500" b="1" dirty="0">
              <a:solidFill>
                <a:srgbClr val="404F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16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998106"/>
            <a:ext cx="18898644" cy="8713954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4646" y="2043904"/>
            <a:ext cx="3056258" cy="2483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ED0686-D5B3-A9E3-6752-8A02D40E5C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216" y="155481"/>
            <a:ext cx="4884142" cy="9475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596D87-DFAF-05CD-2139-C0F16E4043E5}"/>
              </a:ext>
            </a:extLst>
          </p:cNvPr>
          <p:cNvSpPr txBox="1"/>
          <p:nvPr/>
        </p:nvSpPr>
        <p:spPr>
          <a:xfrm>
            <a:off x="342244" y="196230"/>
            <a:ext cx="594173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>
                <a:solidFill>
                  <a:srgbClr val="404F21"/>
                </a:solidFill>
              </a:rPr>
              <a:t>04. </a:t>
            </a:r>
            <a:r>
              <a:rPr lang="ko-KR" altLang="en-US" sz="5500" b="1" dirty="0">
                <a:solidFill>
                  <a:srgbClr val="404F21"/>
                </a:solidFill>
              </a:rPr>
              <a:t>앱 구현 </a:t>
            </a:r>
            <a:endParaRPr lang="en-US" altLang="ko-KR" sz="5500" b="1" dirty="0">
              <a:solidFill>
                <a:srgbClr val="404F21"/>
              </a:solidFill>
            </a:endParaRPr>
          </a:p>
          <a:p>
            <a:r>
              <a:rPr lang="en-US" altLang="ko-KR" sz="5500" b="1" dirty="0">
                <a:solidFill>
                  <a:srgbClr val="404F21"/>
                </a:solidFill>
              </a:rPr>
              <a:t>Part2 </a:t>
            </a:r>
            <a:r>
              <a:rPr lang="ko-KR" altLang="en-US" sz="5500" b="1" dirty="0">
                <a:solidFill>
                  <a:srgbClr val="404F21"/>
                </a:solidFill>
              </a:rPr>
              <a:t>주요 기능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710B67BD-6A72-5B21-5F21-EE9FAA7C95CD}"/>
              </a:ext>
            </a:extLst>
          </p:cNvPr>
          <p:cNvSpPr/>
          <p:nvPr/>
        </p:nvSpPr>
        <p:spPr>
          <a:xfrm>
            <a:off x="754213" y="3853399"/>
            <a:ext cx="5072974" cy="4389697"/>
          </a:xfrm>
          <a:prstGeom prst="wedgeRectCallout">
            <a:avLst>
              <a:gd name="adj1" fmla="val 95011"/>
              <a:gd name="adj2" fmla="val -87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000" dirty="0"/>
              <a:t>메인 페이지</a:t>
            </a:r>
            <a:endParaRPr lang="en-US" altLang="ko-KR" sz="3000" dirty="0"/>
          </a:p>
          <a:p>
            <a:pPr algn="just"/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최신 영화들은 </a:t>
            </a:r>
            <a:r>
              <a:rPr lang="ko-KR" altLang="en-US" dirty="0" err="1"/>
              <a:t>웹크롤링으로</a:t>
            </a:r>
            <a:r>
              <a:rPr lang="ko-KR" altLang="en-US" dirty="0"/>
              <a:t> 가져왔습니다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영화가 업데이트 되면 자동으로 앱에도 업데이트 사항이 반영됩니다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스크롤 다운 시 영화 리스트들을 볼 수 있습니다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 1051"/>
          <p:cNvGrpSpPr/>
          <p:nvPr/>
        </p:nvGrpSpPr>
        <p:grpSpPr>
          <a:xfrm>
            <a:off x="0" y="0"/>
            <a:ext cx="18288000" cy="10287000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305322" y="1143647"/>
            <a:ext cx="18898644" cy="8873875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2E1513-9B4F-2D12-B32D-A5B64821E006}"/>
              </a:ext>
            </a:extLst>
          </p:cNvPr>
          <p:cNvSpPr txBox="1"/>
          <p:nvPr/>
        </p:nvSpPr>
        <p:spPr>
          <a:xfrm>
            <a:off x="463648" y="4641866"/>
            <a:ext cx="54029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b="1" dirty="0">
                <a:solidFill>
                  <a:srgbClr val="404F21"/>
                </a:solidFill>
              </a:rPr>
              <a:t>네비게이션 뷰</a:t>
            </a:r>
            <a:endParaRPr lang="en-US" altLang="ko-KR" sz="5500" b="1" dirty="0">
              <a:solidFill>
                <a:srgbClr val="404F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F00299-9185-C017-CC42-48D2354F9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40" y="397272"/>
            <a:ext cx="4859179" cy="9639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3726DC-BB1F-4028-0219-465B498DB8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531" y="397272"/>
            <a:ext cx="5004487" cy="9708378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F4BBE78E-6A21-9B7D-1B7E-E8FBCB005F16}"/>
              </a:ext>
            </a:extLst>
          </p:cNvPr>
          <p:cNvSpPr/>
          <p:nvPr/>
        </p:nvSpPr>
        <p:spPr>
          <a:xfrm>
            <a:off x="7113517" y="5589422"/>
            <a:ext cx="5004487" cy="4395714"/>
          </a:xfrm>
          <a:prstGeom prst="wedgeRectCallout">
            <a:avLst>
              <a:gd name="adj1" fmla="val 34276"/>
              <a:gd name="adj2" fmla="val -57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000" dirty="0"/>
              <a:t>로그인 전 </a:t>
            </a:r>
            <a:r>
              <a:rPr lang="en-US" altLang="ko-KR" sz="3000" dirty="0"/>
              <a:t>/ </a:t>
            </a:r>
            <a:r>
              <a:rPr lang="ko-KR" altLang="en-US" sz="3000" dirty="0"/>
              <a:t>후 의 네비게이션 뷰 변화</a:t>
            </a:r>
            <a:endParaRPr lang="en-US" altLang="ko-KR" sz="3000" dirty="0"/>
          </a:p>
          <a:p>
            <a:pPr algn="just"/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로그인 전</a:t>
            </a:r>
            <a:r>
              <a:rPr lang="en-US" altLang="ko-KR" dirty="0"/>
              <a:t>: </a:t>
            </a:r>
            <a:r>
              <a:rPr lang="ko-KR" altLang="en-US" dirty="0"/>
              <a:t>로그인 과 영화 리스트 버튼</a:t>
            </a:r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로그인 후</a:t>
            </a:r>
            <a:r>
              <a:rPr lang="en-US" altLang="ko-KR" dirty="0"/>
              <a:t>: </a:t>
            </a:r>
            <a:r>
              <a:rPr lang="ko-KR" altLang="en-US" dirty="0"/>
              <a:t>숨겨진 나머지 버튼들 보여집니다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헤더 부분</a:t>
            </a:r>
            <a:r>
              <a:rPr lang="en-US" altLang="ko-KR" dirty="0"/>
              <a:t>: </a:t>
            </a:r>
            <a:r>
              <a:rPr lang="ko-KR" altLang="en-US" dirty="0"/>
              <a:t>로그인 된 아이디의 닉네임 보여집니다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dirty="0"/>
              <a:t>Login/logout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dirty="0"/>
              <a:t>Booking: </a:t>
            </a:r>
            <a:r>
              <a:rPr lang="ko-KR" altLang="en-US" dirty="0"/>
              <a:t>영화 예매 뷰 구현</a:t>
            </a:r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dirty="0"/>
              <a:t>Setting: </a:t>
            </a:r>
            <a:r>
              <a:rPr lang="ko-KR" altLang="en-US" dirty="0"/>
              <a:t>현재 비밀번호를 알고 있을 시 비밀번호 변경이 가능합니다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altLang="ko-KR" dirty="0"/>
              <a:t>Delete: </a:t>
            </a:r>
            <a:r>
              <a:rPr lang="ko-KR" altLang="en-US" dirty="0"/>
              <a:t>유저를 데이터베이스에서 삭제 가능합니다</a:t>
            </a:r>
            <a:r>
              <a:rPr lang="en-US" altLang="ko-KR" dirty="0"/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838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345504" y="1068664"/>
            <a:ext cx="12321162" cy="8241127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0201" y="995934"/>
            <a:ext cx="4719315" cy="250881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558BFC-5270-1C84-19A3-C4F9AEC5F1A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438" y="167988"/>
            <a:ext cx="5004487" cy="9829800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E05E07CF-A587-263F-2BA4-730AF3473F21}"/>
              </a:ext>
            </a:extLst>
          </p:cNvPr>
          <p:cNvSpPr/>
          <p:nvPr/>
        </p:nvSpPr>
        <p:spPr>
          <a:xfrm>
            <a:off x="754213" y="3504745"/>
            <a:ext cx="5732512" cy="4886571"/>
          </a:xfrm>
          <a:prstGeom prst="wedgeRectCallout">
            <a:avLst>
              <a:gd name="adj1" fmla="val 85968"/>
              <a:gd name="adj2" fmla="val -931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000" dirty="0"/>
              <a:t>영화 상세보기 페이지</a:t>
            </a:r>
            <a:endParaRPr lang="en-US" altLang="ko-KR" sz="3000" dirty="0"/>
          </a:p>
          <a:p>
            <a:pPr algn="just"/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내 평점</a:t>
            </a:r>
            <a:r>
              <a:rPr lang="en-US" altLang="ko-KR" dirty="0"/>
              <a:t>: </a:t>
            </a:r>
            <a:r>
              <a:rPr lang="ko-KR" altLang="en-US" dirty="0"/>
              <a:t>직접 마우스로 평점 조절 가능 가능합니다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네티즌 평점</a:t>
            </a:r>
            <a:r>
              <a:rPr lang="en-US" altLang="ko-KR" dirty="0"/>
              <a:t>, </a:t>
            </a:r>
            <a:r>
              <a:rPr lang="ko-KR" altLang="en-US" dirty="0"/>
              <a:t>누적 관객 수</a:t>
            </a:r>
            <a:r>
              <a:rPr lang="en-US" altLang="ko-KR" dirty="0"/>
              <a:t>, </a:t>
            </a:r>
            <a:r>
              <a:rPr lang="ko-KR" altLang="en-US" dirty="0"/>
              <a:t>줄거리 감독 등의 내용은 </a:t>
            </a:r>
            <a:r>
              <a:rPr lang="en-US" altLang="ko-KR" dirty="0"/>
              <a:t>JSOUP</a:t>
            </a:r>
            <a:r>
              <a:rPr lang="ko-KR" altLang="en-US" dirty="0"/>
              <a:t>라는 라이브러리를 써 </a:t>
            </a:r>
            <a:r>
              <a:rPr lang="en-US" altLang="ko-KR" dirty="0"/>
              <a:t>HTML</a:t>
            </a:r>
            <a:r>
              <a:rPr lang="ko-KR" altLang="en-US" dirty="0"/>
              <a:t>로 </a:t>
            </a:r>
            <a:r>
              <a:rPr lang="ko-KR" altLang="en-US" dirty="0" err="1"/>
              <a:t>웹크롤링하여</a:t>
            </a:r>
            <a:r>
              <a:rPr lang="ko-KR" altLang="en-US" dirty="0"/>
              <a:t> 구현했습니다</a:t>
            </a:r>
            <a:r>
              <a:rPr lang="en-US" altLang="ko-KR" dirty="0"/>
              <a:t>. </a:t>
            </a:r>
            <a:r>
              <a:rPr lang="ko-KR" altLang="en-US" dirty="0"/>
              <a:t>영화정보는 </a:t>
            </a:r>
            <a:r>
              <a:rPr lang="en-US" altLang="ko-KR" dirty="0"/>
              <a:t>API</a:t>
            </a:r>
            <a:r>
              <a:rPr lang="ko-KR" altLang="en-US" dirty="0"/>
              <a:t>로 </a:t>
            </a:r>
            <a:r>
              <a:rPr lang="ko-KR" altLang="en-US" dirty="0" err="1"/>
              <a:t>가져오려했으나</a:t>
            </a:r>
            <a:r>
              <a:rPr lang="ko-KR" altLang="en-US" dirty="0"/>
              <a:t> 정보가 많이 없어 </a:t>
            </a:r>
            <a:r>
              <a:rPr lang="ko-KR" altLang="en-US" dirty="0" err="1"/>
              <a:t>웹크롤링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회원은 내 리뷰 등록</a:t>
            </a:r>
            <a:r>
              <a:rPr lang="en-US" altLang="ko-KR" dirty="0"/>
              <a:t>/ </a:t>
            </a:r>
            <a:r>
              <a:rPr lang="ko-KR" altLang="en-US" dirty="0"/>
              <a:t>예매 가능 가능합니다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미회원은 내 리뷰 등록과 예매하기 버튼을 볼 수 없습니다</a:t>
            </a:r>
            <a:r>
              <a:rPr lang="en-US" altLang="ko-KR" dirty="0"/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 1051"/>
          <p:cNvGrpSpPr/>
          <p:nvPr/>
        </p:nvGrpSpPr>
        <p:grpSpPr>
          <a:xfrm>
            <a:off x="0" y="0"/>
            <a:ext cx="18288000" cy="10287000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306465" y="838184"/>
            <a:ext cx="18898644" cy="8873875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2E1513-9B4F-2D12-B32D-A5B64821E006}"/>
              </a:ext>
            </a:extLst>
          </p:cNvPr>
          <p:cNvSpPr txBox="1"/>
          <p:nvPr/>
        </p:nvSpPr>
        <p:spPr>
          <a:xfrm>
            <a:off x="951818" y="2000851"/>
            <a:ext cx="54029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b="1" dirty="0">
                <a:solidFill>
                  <a:srgbClr val="404F21"/>
                </a:solidFill>
              </a:rPr>
              <a:t>평점 등록 </a:t>
            </a:r>
            <a:endParaRPr lang="en-US" altLang="ko-KR" sz="5500" b="1" dirty="0">
              <a:solidFill>
                <a:srgbClr val="404F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BE6441-2694-BA41-903C-A6AF052D62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447" y="237385"/>
            <a:ext cx="5004487" cy="9959008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330889BD-FEC0-EB39-1FC7-3C82643AEB5D}"/>
              </a:ext>
            </a:extLst>
          </p:cNvPr>
          <p:cNvSpPr/>
          <p:nvPr/>
        </p:nvSpPr>
        <p:spPr>
          <a:xfrm>
            <a:off x="1105056" y="3334317"/>
            <a:ext cx="4229961" cy="5662031"/>
          </a:xfrm>
          <a:prstGeom prst="wedgeRectCallout">
            <a:avLst>
              <a:gd name="adj1" fmla="val 150820"/>
              <a:gd name="adj2" fmla="val -51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000" dirty="0"/>
              <a:t>영화 평점 등록 페이지</a:t>
            </a:r>
            <a:endParaRPr lang="en-US" altLang="ko-KR" sz="3000" dirty="0"/>
          </a:p>
          <a:p>
            <a:pPr algn="just"/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메인 페이지에서 평점을 누를 시 이동되는 페이지입니다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작성된 평점이 자동으로 반영이 됩니다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평점과 리뷰를 동시에 작성할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작성한 평점은 </a:t>
            </a:r>
            <a:r>
              <a:rPr lang="en-US" altLang="ko-KR" dirty="0"/>
              <a:t>DB</a:t>
            </a:r>
            <a:r>
              <a:rPr lang="ko-KR" altLang="en-US" dirty="0"/>
              <a:t>에 들어가지만 상세 페이지에 반영하지 못했습니다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653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345504" y="1068664"/>
            <a:ext cx="12321162" cy="8241127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CAC4BC-2337-477E-73F6-C247B43B98B5}"/>
              </a:ext>
            </a:extLst>
          </p:cNvPr>
          <p:cNvSpPr txBox="1"/>
          <p:nvPr/>
        </p:nvSpPr>
        <p:spPr>
          <a:xfrm>
            <a:off x="755500" y="1256791"/>
            <a:ext cx="54029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b="1" dirty="0">
                <a:solidFill>
                  <a:srgbClr val="404F21"/>
                </a:solidFill>
              </a:rPr>
              <a:t>리뷰 작성</a:t>
            </a:r>
            <a:endParaRPr lang="en-US" altLang="ko-KR" sz="5500" b="1" dirty="0">
              <a:solidFill>
                <a:srgbClr val="404F2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B390E4-3EBE-520D-194A-1DD22B04FC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66" y="135837"/>
            <a:ext cx="5004487" cy="99802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C3E7E-C0DF-1E4D-A72F-49956252A9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670" y="135836"/>
            <a:ext cx="5004487" cy="99802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C09905-AA24-6B42-BCB3-4484E9B061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917" y="6108085"/>
            <a:ext cx="4111885" cy="3122951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00F705DE-AA21-AB76-5F29-2020D2F17E88}"/>
              </a:ext>
            </a:extLst>
          </p:cNvPr>
          <p:cNvSpPr/>
          <p:nvPr/>
        </p:nvSpPr>
        <p:spPr>
          <a:xfrm>
            <a:off x="14056456" y="4893483"/>
            <a:ext cx="914400" cy="12309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D1D304C0-EA33-FA0B-0EF6-568E0C7AF7EC}"/>
              </a:ext>
            </a:extLst>
          </p:cNvPr>
          <p:cNvSpPr/>
          <p:nvPr/>
        </p:nvSpPr>
        <p:spPr>
          <a:xfrm>
            <a:off x="671665" y="2409862"/>
            <a:ext cx="4814736" cy="6410079"/>
          </a:xfrm>
          <a:prstGeom prst="wedgeRectCallout">
            <a:avLst>
              <a:gd name="adj1" fmla="val 68132"/>
              <a:gd name="adj2" fmla="val -234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dirty="0"/>
              <a:t>리뷰 작성 페이지</a:t>
            </a:r>
            <a:endParaRPr lang="en-US" altLang="ko-KR" sz="3000" dirty="0"/>
          </a:p>
          <a:p>
            <a:pPr marL="342900" indent="-342900"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리뷰를 작성 할 수도 있고 작성된 리뷰 리스트 확인 가능합니다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Add</a:t>
            </a:r>
            <a:r>
              <a:rPr lang="ko-KR" altLang="en-US" dirty="0"/>
              <a:t>버튼 클릭 시 리뷰 작성 창이 뜹니다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작성자 본인이 쓴 글만 삭제와 수정 버튼이 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</a:t>
            </a:r>
            <a:r>
              <a:rPr lang="ko-KR" altLang="en-US" dirty="0" err="1"/>
              <a:t>파이어베이스는</a:t>
            </a:r>
            <a:r>
              <a:rPr lang="ko-KR" altLang="en-US" dirty="0"/>
              <a:t> 로그인한 유저의 </a:t>
            </a:r>
            <a:r>
              <a:rPr lang="ko-KR" altLang="en-US" dirty="0" err="1"/>
              <a:t>세션값을</a:t>
            </a:r>
            <a:r>
              <a:rPr lang="ko-KR" altLang="en-US" dirty="0"/>
              <a:t> 저장하지 않습니다</a:t>
            </a:r>
            <a:r>
              <a:rPr lang="en-US" altLang="ko-KR" dirty="0"/>
              <a:t>. </a:t>
            </a:r>
            <a:r>
              <a:rPr lang="ko-KR" altLang="en-US" dirty="0"/>
              <a:t>유저의 정보를 </a:t>
            </a:r>
            <a:r>
              <a:rPr lang="ko-KR" altLang="en-US" dirty="0" err="1"/>
              <a:t>가져오기위해</a:t>
            </a:r>
            <a:r>
              <a:rPr lang="ko-KR" altLang="en-US" dirty="0"/>
              <a:t> </a:t>
            </a:r>
            <a:r>
              <a:rPr lang="en-US" altLang="ko-KR" dirty="0" err="1"/>
              <a:t>SharedPreference</a:t>
            </a:r>
            <a:r>
              <a:rPr lang="ko-KR" altLang="en-US" dirty="0"/>
              <a:t>라는 </a:t>
            </a:r>
            <a:r>
              <a:rPr lang="en-US" altLang="ko-KR" dirty="0"/>
              <a:t>API</a:t>
            </a:r>
            <a:r>
              <a:rPr lang="ko-KR" altLang="en-US" dirty="0"/>
              <a:t>를 이용해 </a:t>
            </a:r>
            <a:r>
              <a:rPr lang="en-US" altLang="ko-KR" dirty="0"/>
              <a:t>xml</a:t>
            </a:r>
            <a:r>
              <a:rPr lang="ko-KR" altLang="en-US" dirty="0"/>
              <a:t>파일에 유저의 정보를 저장하여 언제든 사용할 수 있도록 했습니다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 </a:t>
            </a:r>
            <a:r>
              <a:rPr lang="en-US" altLang="ko-KR" dirty="0"/>
              <a:t>update</a:t>
            </a:r>
            <a:r>
              <a:rPr lang="ko-KR" altLang="en-US" dirty="0"/>
              <a:t>버튼 클릭 시 리뷰 수정 창이 나옵니다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345504" y="1068664"/>
            <a:ext cx="12321162" cy="8241127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9162" y="614502"/>
            <a:ext cx="4944696" cy="2483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523FD7D-BADE-97FF-2B89-599F855AC5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56" y="190500"/>
            <a:ext cx="5004487" cy="9925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F0187C-70D1-A10D-29CE-2689B8D75C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310" y="190501"/>
            <a:ext cx="5004487" cy="9925562"/>
          </a:xfrm>
          <a:prstGeom prst="rect">
            <a:avLst/>
          </a:prstGeom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05A2FF36-FB8A-E428-81AD-717FD7CA39AA}"/>
              </a:ext>
            </a:extLst>
          </p:cNvPr>
          <p:cNvSpPr/>
          <p:nvPr/>
        </p:nvSpPr>
        <p:spPr>
          <a:xfrm>
            <a:off x="645808" y="2238177"/>
            <a:ext cx="5886222" cy="7388413"/>
          </a:xfrm>
          <a:prstGeom prst="wedgeRectCallout">
            <a:avLst>
              <a:gd name="adj1" fmla="val 48640"/>
              <a:gd name="adj2" fmla="val -604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000" dirty="0"/>
              <a:t>영화 예매 페이지</a:t>
            </a:r>
            <a:endParaRPr lang="en-US" altLang="ko-KR" sz="3000" dirty="0"/>
          </a:p>
          <a:p>
            <a:pPr marL="342900" indent="-342900" algn="just">
              <a:buFont typeface="+mj-lt"/>
              <a:buAutoNum type="arabicPeriod"/>
            </a:pPr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현재 상영하는 영화를 원하는 날짜와 시간을 골라 예매가 가능합니다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예약 확인 대화상자를 통해 예약 정보가 맞는 지  한번 더 확인 할 수 있습니다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확인 버튼을 누를 시 예매 완료 메시지가 뜹니다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실제로 바로 예매가 되지는 않습니다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기획 당시에는 </a:t>
            </a:r>
            <a:r>
              <a:rPr lang="ko-KR" altLang="en-US" dirty="0" err="1"/>
              <a:t>예메</a:t>
            </a:r>
            <a:r>
              <a:rPr lang="ko-KR" altLang="en-US" dirty="0"/>
              <a:t> 버튼 클릭 시 예매 페이지로 이동하도록 하려했으나 구현 과정에서 웹에서 연결 시 컴퓨터의 </a:t>
            </a:r>
            <a:r>
              <a:rPr lang="ko-KR" altLang="en-US" dirty="0" err="1"/>
              <a:t>위치값을</a:t>
            </a:r>
            <a:r>
              <a:rPr lang="ko-KR" altLang="en-US" dirty="0"/>
              <a:t> 전달하지 못해 페이지에서 에러가 뜨는 것을 확인했고</a:t>
            </a:r>
            <a:r>
              <a:rPr lang="en-US" altLang="ko-KR" dirty="0"/>
              <a:t>, </a:t>
            </a:r>
            <a:r>
              <a:rPr lang="ko-KR" altLang="en-US" dirty="0"/>
              <a:t>모바일에서 연결하니 웹으로 넘긴 페이지를 모바일로 받는 과정에서 에러가 떠 결국 예매 페이지로 넘기지 못했습니다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3AC866-5730-ADE4-92A2-D7DE9D0838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059" y="7540010"/>
            <a:ext cx="4046988" cy="592773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3EA70D7-6606-D6E0-56B5-B590F7694812}"/>
              </a:ext>
            </a:extLst>
          </p:cNvPr>
          <p:cNvSpPr/>
          <p:nvPr/>
        </p:nvSpPr>
        <p:spPr>
          <a:xfrm>
            <a:off x="14360198" y="6101388"/>
            <a:ext cx="685800" cy="1274574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 1051"/>
          <p:cNvGrpSpPr/>
          <p:nvPr/>
        </p:nvGrpSpPr>
        <p:grpSpPr>
          <a:xfrm>
            <a:off x="0" y="0"/>
            <a:ext cx="18288000" cy="10287000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305322" y="1143647"/>
            <a:ext cx="18898644" cy="8873875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2E1513-9B4F-2D12-B32D-A5B64821E006}"/>
              </a:ext>
            </a:extLst>
          </p:cNvPr>
          <p:cNvSpPr txBox="1"/>
          <p:nvPr/>
        </p:nvSpPr>
        <p:spPr>
          <a:xfrm>
            <a:off x="463648" y="4641866"/>
            <a:ext cx="54029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b="1" dirty="0">
                <a:solidFill>
                  <a:srgbClr val="404F21"/>
                </a:solidFill>
              </a:rPr>
              <a:t>영화 예매 실제 </a:t>
            </a:r>
            <a:endParaRPr lang="en-US" altLang="ko-KR" sz="5500" b="1" dirty="0">
              <a:solidFill>
                <a:srgbClr val="404F2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8820F8-6DFD-1ABE-4142-FE4A52DA40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064" y="285807"/>
            <a:ext cx="5004486" cy="97317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7DC778-6055-1656-5346-12B9522BE6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43" y="309144"/>
            <a:ext cx="5004487" cy="970837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00EFEF0-AF87-0BE6-D90F-896F9FEE088E}"/>
              </a:ext>
            </a:extLst>
          </p:cNvPr>
          <p:cNvSpPr/>
          <p:nvPr/>
        </p:nvSpPr>
        <p:spPr>
          <a:xfrm>
            <a:off x="11029321" y="8837396"/>
            <a:ext cx="151486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BE6EE432-A864-CC46-E609-5A6D9090C93E}"/>
              </a:ext>
            </a:extLst>
          </p:cNvPr>
          <p:cNvSpPr/>
          <p:nvPr/>
        </p:nvSpPr>
        <p:spPr>
          <a:xfrm>
            <a:off x="1262553" y="6664603"/>
            <a:ext cx="3810787" cy="1603097"/>
          </a:xfrm>
          <a:prstGeom prst="wedgeRectCallout">
            <a:avLst>
              <a:gd name="adj1" fmla="val 120528"/>
              <a:gd name="adj2" fmla="val 107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예매하기를 누를 시 </a:t>
            </a:r>
            <a:endParaRPr lang="en-US" altLang="ko-KR" dirty="0"/>
          </a:p>
          <a:p>
            <a:pPr algn="ctr"/>
            <a:r>
              <a:rPr lang="ko-KR" altLang="en-US" dirty="0"/>
              <a:t>네이버에서 검색한 영화 페이지와 연결되도록 구현</a:t>
            </a:r>
          </a:p>
        </p:txBody>
      </p:sp>
    </p:spTree>
    <p:extLst>
      <p:ext uri="{BB962C8B-B14F-4D97-AF65-F5344CB8AC3E}">
        <p14:creationId xmlns:p14="http://schemas.microsoft.com/office/powerpoint/2010/main" val="1740299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 1051"/>
          <p:cNvGrpSpPr/>
          <p:nvPr/>
        </p:nvGrpSpPr>
        <p:grpSpPr>
          <a:xfrm>
            <a:off x="0" y="0"/>
            <a:ext cx="18288000" cy="10287000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305322" y="1143647"/>
            <a:ext cx="18898644" cy="8873875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2E1513-9B4F-2D12-B32D-A5B64821E006}"/>
              </a:ext>
            </a:extLst>
          </p:cNvPr>
          <p:cNvSpPr txBox="1"/>
          <p:nvPr/>
        </p:nvSpPr>
        <p:spPr>
          <a:xfrm>
            <a:off x="463648" y="4641866"/>
            <a:ext cx="54029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b="1" dirty="0">
                <a:solidFill>
                  <a:srgbClr val="404F21"/>
                </a:solidFill>
              </a:rPr>
              <a:t>데이터 베이스 </a:t>
            </a:r>
            <a:endParaRPr lang="en-US" altLang="ko-KR" sz="5500" b="1" dirty="0">
              <a:solidFill>
                <a:srgbClr val="404F21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E6F3E1EE-B74F-1037-06DC-F88875CE39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765" y="346551"/>
            <a:ext cx="6364496" cy="179095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556A439-7FFE-D962-E450-ABD415C043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395" y="2636592"/>
            <a:ext cx="6344866" cy="215295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617E4E6B-D8F0-5929-062B-DFD7CB97CD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395" y="5287383"/>
            <a:ext cx="6344866" cy="2200582"/>
          </a:xfrm>
          <a:prstGeom prst="rect">
            <a:avLst/>
          </a:prstGeom>
        </p:spPr>
      </p:pic>
      <p:pic>
        <p:nvPicPr>
          <p:cNvPr id="961" name="그림 960">
            <a:extLst>
              <a:ext uri="{FF2B5EF4-FFF2-40B4-BE49-F238E27FC236}">
                <a16:creationId xmlns:a16="http://schemas.microsoft.com/office/drawing/2014/main" id="{94697AE9-78BE-1B61-F6F6-6EAFB59AFE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112" y="7752665"/>
            <a:ext cx="6372149" cy="2143424"/>
          </a:xfrm>
          <a:prstGeom prst="rect">
            <a:avLst/>
          </a:prstGeom>
        </p:spPr>
      </p:pic>
      <p:cxnSp>
        <p:nvCxnSpPr>
          <p:cNvPr id="977" name="직선 화살표 연결선 976">
            <a:extLst>
              <a:ext uri="{FF2B5EF4-FFF2-40B4-BE49-F238E27FC236}">
                <a16:creationId xmlns:a16="http://schemas.microsoft.com/office/drawing/2014/main" id="{D9DBF984-5504-CE1C-1A97-C92DA919B953}"/>
              </a:ext>
            </a:extLst>
          </p:cNvPr>
          <p:cNvCxnSpPr>
            <a:cxnSpLocks/>
          </p:cNvCxnSpPr>
          <p:nvPr/>
        </p:nvCxnSpPr>
        <p:spPr>
          <a:xfrm flipV="1">
            <a:off x="8113413" y="1367158"/>
            <a:ext cx="4020286" cy="366788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연결선: 꺾임 989">
            <a:extLst>
              <a:ext uri="{FF2B5EF4-FFF2-40B4-BE49-F238E27FC236}">
                <a16:creationId xmlns:a16="http://schemas.microsoft.com/office/drawing/2014/main" id="{7B6DD521-E457-6013-14E2-547348DED5F8}"/>
              </a:ext>
            </a:extLst>
          </p:cNvPr>
          <p:cNvCxnSpPr>
            <a:cxnSpLocks/>
          </p:cNvCxnSpPr>
          <p:nvPr/>
        </p:nvCxnSpPr>
        <p:spPr>
          <a:xfrm flipV="1">
            <a:off x="8113413" y="3868608"/>
            <a:ext cx="4020286" cy="11641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연결선: 꺾임 994">
            <a:extLst>
              <a:ext uri="{FF2B5EF4-FFF2-40B4-BE49-F238E27FC236}">
                <a16:creationId xmlns:a16="http://schemas.microsoft.com/office/drawing/2014/main" id="{C47CA85A-1C8A-A750-9177-BD11B0329E69}"/>
              </a:ext>
            </a:extLst>
          </p:cNvPr>
          <p:cNvCxnSpPr>
            <a:cxnSpLocks/>
          </p:cNvCxnSpPr>
          <p:nvPr/>
        </p:nvCxnSpPr>
        <p:spPr>
          <a:xfrm>
            <a:off x="8093590" y="5050570"/>
            <a:ext cx="4067805" cy="14864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연결선: 꺾임 997">
            <a:extLst>
              <a:ext uri="{FF2B5EF4-FFF2-40B4-BE49-F238E27FC236}">
                <a16:creationId xmlns:a16="http://schemas.microsoft.com/office/drawing/2014/main" id="{16222DF7-8932-E45E-849E-ABC17AF48542}"/>
              </a:ext>
            </a:extLst>
          </p:cNvPr>
          <p:cNvCxnSpPr>
            <a:cxnSpLocks/>
          </p:cNvCxnSpPr>
          <p:nvPr/>
        </p:nvCxnSpPr>
        <p:spPr>
          <a:xfrm>
            <a:off x="8200419" y="5039975"/>
            <a:ext cx="3850464" cy="35357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9C4546E3-DF23-A185-1992-8F7EDD6BE0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42" y="3395178"/>
            <a:ext cx="4699769" cy="35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9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6591705" y="5239249"/>
            <a:ext cx="11102549" cy="4305786"/>
            <a:chOff x="6591705" y="5239249"/>
            <a:chExt cx="11102549" cy="4305786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1705" y="5239249"/>
              <a:ext cx="11102549" cy="4305786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9561" y="1901216"/>
            <a:ext cx="3407732" cy="2293808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9128" y="5995460"/>
            <a:ext cx="706339" cy="766806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91648" y="6602876"/>
            <a:ext cx="1630911" cy="378930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6648848" y="5142857"/>
            <a:ext cx="247009" cy="4428571"/>
            <a:chOff x="6648848" y="5142857"/>
            <a:chExt cx="247009" cy="4428571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4643476" y="7319048"/>
              <a:ext cx="4428571" cy="76190"/>
              <a:chOff x="4643476" y="7319048"/>
              <a:chExt cx="4428571" cy="76190"/>
            </a:xfrm>
          </p:grpSpPr>
          <p:pic>
            <p:nvPicPr>
              <p:cNvPr id="146" name="Object 14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4643476" y="7319048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4474245" y="7317460"/>
              <a:ext cx="4425397" cy="76190"/>
              <a:chOff x="4474245" y="7317460"/>
              <a:chExt cx="4425397" cy="76190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4474245" y="7317460"/>
                <a:ext cx="4425397" cy="76190"/>
              </a:xfrm>
              <a:prstGeom prst="rect">
                <a:avLst/>
              </a:prstGeom>
            </p:spPr>
          </p:pic>
        </p:grpSp>
      </p:grpSp>
      <p:pic>
        <p:nvPicPr>
          <p:cNvPr id="153" name="Object 15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20087" y="6014543"/>
            <a:ext cx="755119" cy="506100"/>
          </a:xfrm>
          <a:prstGeom prst="rect">
            <a:avLst/>
          </a:prstGeom>
        </p:spPr>
      </p:pic>
      <p:grpSp>
        <p:nvGrpSpPr>
          <p:cNvPr id="1055" name="그룹 1055"/>
          <p:cNvGrpSpPr/>
          <p:nvPr/>
        </p:nvGrpSpPr>
        <p:grpSpPr>
          <a:xfrm>
            <a:off x="12308176" y="5257143"/>
            <a:ext cx="247009" cy="4428571"/>
            <a:chOff x="12308176" y="5257143"/>
            <a:chExt cx="247009" cy="4428571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0302804" y="7433333"/>
              <a:ext cx="4428571" cy="76190"/>
              <a:chOff x="10302804" y="7433333"/>
              <a:chExt cx="4428571" cy="76190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0302804" y="7433333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0133573" y="7431746"/>
              <a:ext cx="4425397" cy="76190"/>
              <a:chOff x="10133573" y="7431746"/>
              <a:chExt cx="4425397" cy="76190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0133573" y="7431746"/>
                <a:ext cx="4425397" cy="76190"/>
              </a:xfrm>
              <a:prstGeom prst="rect">
                <a:avLst/>
              </a:prstGeom>
            </p:spPr>
          </p:pic>
        </p:grpSp>
      </p:grpSp>
      <p:grpSp>
        <p:nvGrpSpPr>
          <p:cNvPr id="1058" name="그룹 1058"/>
          <p:cNvGrpSpPr/>
          <p:nvPr/>
        </p:nvGrpSpPr>
        <p:grpSpPr>
          <a:xfrm>
            <a:off x="6591705" y="946380"/>
            <a:ext cx="11102549" cy="4196477"/>
            <a:chOff x="6591705" y="946380"/>
            <a:chExt cx="11102549" cy="4196477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91705" y="946380"/>
              <a:ext cx="11102549" cy="4196477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6648848" y="817143"/>
            <a:ext cx="247009" cy="4428571"/>
            <a:chOff x="6648848" y="817143"/>
            <a:chExt cx="247009" cy="4428571"/>
          </a:xfrm>
        </p:grpSpPr>
        <p:grpSp>
          <p:nvGrpSpPr>
            <p:cNvPr id="1060" name="그룹 1060"/>
            <p:cNvGrpSpPr/>
            <p:nvPr/>
          </p:nvGrpSpPr>
          <p:grpSpPr>
            <a:xfrm>
              <a:off x="4643476" y="2993333"/>
              <a:ext cx="4428571" cy="76190"/>
              <a:chOff x="4643476" y="2993333"/>
              <a:chExt cx="4428571" cy="76190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4643476" y="2993333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61" name="그룹 1061"/>
            <p:cNvGrpSpPr/>
            <p:nvPr/>
          </p:nvGrpSpPr>
          <p:grpSpPr>
            <a:xfrm>
              <a:off x="4474245" y="2991746"/>
              <a:ext cx="4425397" cy="76190"/>
              <a:chOff x="4474245" y="2991746"/>
              <a:chExt cx="4425397" cy="76190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4474245" y="2991746"/>
                <a:ext cx="4425397" cy="76190"/>
              </a:xfrm>
              <a:prstGeom prst="rect">
                <a:avLst/>
              </a:prstGeom>
            </p:spPr>
          </p:pic>
        </p:grpSp>
      </p:grpSp>
      <p:grpSp>
        <p:nvGrpSpPr>
          <p:cNvPr id="1062" name="그룹 1062"/>
          <p:cNvGrpSpPr/>
          <p:nvPr/>
        </p:nvGrpSpPr>
        <p:grpSpPr>
          <a:xfrm>
            <a:off x="12308176" y="810677"/>
            <a:ext cx="247009" cy="4428571"/>
            <a:chOff x="12308176" y="810677"/>
            <a:chExt cx="247009" cy="4428571"/>
          </a:xfrm>
        </p:grpSpPr>
        <p:grpSp>
          <p:nvGrpSpPr>
            <p:cNvPr id="1063" name="그룹 1063"/>
            <p:cNvGrpSpPr/>
            <p:nvPr/>
          </p:nvGrpSpPr>
          <p:grpSpPr>
            <a:xfrm>
              <a:off x="10302804" y="2986868"/>
              <a:ext cx="4428571" cy="76190"/>
              <a:chOff x="10302804" y="2986868"/>
              <a:chExt cx="4428571" cy="76190"/>
            </a:xfrm>
          </p:grpSpPr>
          <p:pic>
            <p:nvPicPr>
              <p:cNvPr id="176" name="Object 17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0302804" y="2986868"/>
                <a:ext cx="4428571" cy="76190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10133573" y="2985281"/>
              <a:ext cx="4425397" cy="76190"/>
              <a:chOff x="10133573" y="2985281"/>
              <a:chExt cx="4425397" cy="76190"/>
            </a:xfrm>
          </p:grpSpPr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0133573" y="2985281"/>
                <a:ext cx="4425397" cy="76190"/>
              </a:xfrm>
              <a:prstGeom prst="rect">
                <a:avLst/>
              </a:prstGeom>
            </p:spPr>
          </p:pic>
        </p:grpSp>
      </p:grpSp>
      <p:pic>
        <p:nvPicPr>
          <p:cNvPr id="182" name="Object 18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33875" y="1808106"/>
            <a:ext cx="661406" cy="766806"/>
          </a:xfrm>
          <a:prstGeom prst="rect">
            <a:avLst/>
          </a:prstGeom>
        </p:spPr>
      </p:pic>
      <p:pic>
        <p:nvPicPr>
          <p:cNvPr id="183" name="Object 18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254191" y="1830539"/>
            <a:ext cx="709814" cy="616900"/>
          </a:xfrm>
          <a:prstGeom prst="rect">
            <a:avLst/>
          </a:prstGeom>
        </p:spPr>
      </p:pic>
      <p:pic>
        <p:nvPicPr>
          <p:cNvPr id="184" name="Object 18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86426" y="2434382"/>
            <a:ext cx="927749" cy="971406"/>
          </a:xfrm>
          <a:prstGeom prst="rect">
            <a:avLst/>
          </a:prstGeom>
        </p:spPr>
      </p:pic>
      <p:pic>
        <p:nvPicPr>
          <p:cNvPr id="185" name="Object 18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21112" y="1808106"/>
            <a:ext cx="702882" cy="766806"/>
          </a:xfrm>
          <a:prstGeom prst="rect">
            <a:avLst/>
          </a:prstGeom>
        </p:spPr>
      </p:pic>
      <p:pic>
        <p:nvPicPr>
          <p:cNvPr id="186" name="Object 18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58954" y="1827189"/>
            <a:ext cx="1236766" cy="616900"/>
          </a:xfrm>
          <a:prstGeom prst="rect">
            <a:avLst/>
          </a:prstGeom>
        </p:spPr>
      </p:pic>
      <p:pic>
        <p:nvPicPr>
          <p:cNvPr id="187" name="Object 18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378858" y="2691515"/>
            <a:ext cx="2220178" cy="378930"/>
          </a:xfrm>
          <a:prstGeom prst="rect">
            <a:avLst/>
          </a:prstGeom>
        </p:spPr>
      </p:pic>
      <p:grpSp>
        <p:nvGrpSpPr>
          <p:cNvPr id="1065" name="그룹 1065"/>
          <p:cNvGrpSpPr/>
          <p:nvPr/>
        </p:nvGrpSpPr>
        <p:grpSpPr>
          <a:xfrm>
            <a:off x="6847099" y="5020613"/>
            <a:ext cx="5521003" cy="307941"/>
            <a:chOff x="6847099" y="5020613"/>
            <a:chExt cx="5521003" cy="307941"/>
          </a:xfrm>
        </p:grpSpPr>
        <p:grpSp>
          <p:nvGrpSpPr>
            <p:cNvPr id="1066" name="그룹 1066"/>
            <p:cNvGrpSpPr/>
            <p:nvPr/>
          </p:nvGrpSpPr>
          <p:grpSpPr>
            <a:xfrm>
              <a:off x="6847099" y="5233569"/>
              <a:ext cx="5521003" cy="94985"/>
              <a:chOff x="6847099" y="5233569"/>
              <a:chExt cx="5521003" cy="94985"/>
            </a:xfrm>
          </p:grpSpPr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6847099" y="5233569"/>
                <a:ext cx="5521003" cy="94985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6851057" y="5020613"/>
              <a:ext cx="5517046" cy="94985"/>
              <a:chOff x="6851057" y="5020613"/>
              <a:chExt cx="5517046" cy="94985"/>
            </a:xfrm>
          </p:grpSpPr>
          <p:pic>
            <p:nvPicPr>
              <p:cNvPr id="193" name="Object 19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6851057" y="5020613"/>
                <a:ext cx="5517046" cy="94985"/>
              </a:xfrm>
              <a:prstGeom prst="rect">
                <a:avLst/>
              </a:prstGeom>
            </p:spPr>
          </p:pic>
        </p:grpSp>
      </p:grpSp>
      <p:grpSp>
        <p:nvGrpSpPr>
          <p:cNvPr id="1068" name="그룹 1068"/>
          <p:cNvGrpSpPr/>
          <p:nvPr/>
        </p:nvGrpSpPr>
        <p:grpSpPr>
          <a:xfrm>
            <a:off x="12494232" y="5028876"/>
            <a:ext cx="5335801" cy="297611"/>
            <a:chOff x="12494232" y="5028876"/>
            <a:chExt cx="5335801" cy="297611"/>
          </a:xfrm>
        </p:grpSpPr>
        <p:grpSp>
          <p:nvGrpSpPr>
            <p:cNvPr id="1069" name="그룹 1069"/>
            <p:cNvGrpSpPr/>
            <p:nvPr/>
          </p:nvGrpSpPr>
          <p:grpSpPr>
            <a:xfrm>
              <a:off x="12494232" y="5234689"/>
              <a:ext cx="5335801" cy="91799"/>
              <a:chOff x="12494232" y="5234689"/>
              <a:chExt cx="5335801" cy="91799"/>
            </a:xfrm>
          </p:grpSpPr>
          <p:pic>
            <p:nvPicPr>
              <p:cNvPr id="198" name="Object 19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0800000">
                <a:off x="12494232" y="5234689"/>
                <a:ext cx="5335801" cy="91799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12498057" y="5028876"/>
              <a:ext cx="5331976" cy="91799"/>
              <a:chOff x="12498057" y="5028876"/>
              <a:chExt cx="5331976" cy="91799"/>
            </a:xfrm>
          </p:grpSpPr>
          <p:pic>
            <p:nvPicPr>
              <p:cNvPr id="201" name="Object 20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12498057" y="5028876"/>
                <a:ext cx="5331976" cy="91799"/>
              </a:xfrm>
              <a:prstGeom prst="rect">
                <a:avLst/>
              </a:prstGeom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847FCE8-4A3D-3AC0-F705-C11CBD843AB1}"/>
              </a:ext>
            </a:extLst>
          </p:cNvPr>
          <p:cNvSpPr txBox="1"/>
          <p:nvPr/>
        </p:nvSpPr>
        <p:spPr>
          <a:xfrm>
            <a:off x="13378858" y="6012546"/>
            <a:ext cx="3755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rgbClr val="404F21"/>
                </a:solidFill>
              </a:rPr>
              <a:t>04 </a:t>
            </a:r>
            <a:r>
              <a:rPr lang="ko-KR" altLang="en-US" sz="2200" b="1" dirty="0">
                <a:solidFill>
                  <a:srgbClr val="404F21"/>
                </a:solidFill>
              </a:rPr>
              <a:t>앱 구현</a:t>
            </a:r>
            <a:endParaRPr lang="en-US" altLang="ko-KR" sz="2200" b="1" dirty="0">
              <a:solidFill>
                <a:srgbClr val="404F2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8EA2F-8263-FBCC-BB1D-F8BD24EB135D}"/>
              </a:ext>
            </a:extLst>
          </p:cNvPr>
          <p:cNvSpPr txBox="1"/>
          <p:nvPr/>
        </p:nvSpPr>
        <p:spPr>
          <a:xfrm>
            <a:off x="15429654" y="6455163"/>
            <a:ext cx="192271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404F21"/>
                </a:solidFill>
              </a:rPr>
              <a:t>상세보기 </a:t>
            </a:r>
            <a:endParaRPr lang="en-US" altLang="ko-KR" sz="2000" dirty="0">
              <a:solidFill>
                <a:srgbClr val="404F2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404F21"/>
                </a:solidFill>
              </a:rPr>
              <a:t>평점 등록</a:t>
            </a:r>
            <a:endParaRPr lang="en-US" altLang="ko-KR" sz="2000" dirty="0">
              <a:solidFill>
                <a:srgbClr val="404F2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404F21"/>
                </a:solidFill>
              </a:rPr>
              <a:t>리뷰 작성</a:t>
            </a:r>
            <a:endParaRPr lang="en-US" altLang="ko-KR" sz="2000" dirty="0">
              <a:solidFill>
                <a:srgbClr val="404F2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404F21"/>
                </a:solidFill>
              </a:rPr>
              <a:t>영화 예매</a:t>
            </a:r>
            <a:endParaRPr lang="en-US" altLang="ko-KR" sz="2000" dirty="0">
              <a:solidFill>
                <a:srgbClr val="404F21"/>
              </a:solidFill>
            </a:endParaRPr>
          </a:p>
          <a:p>
            <a:endParaRPr lang="en-US" altLang="ko-KR" sz="5500" b="1" dirty="0">
              <a:solidFill>
                <a:srgbClr val="404F21"/>
              </a:solidFill>
            </a:endParaRPr>
          </a:p>
          <a:p>
            <a:r>
              <a:rPr lang="ko-KR" altLang="en-US" sz="5500" b="1" dirty="0">
                <a:solidFill>
                  <a:srgbClr val="404F21"/>
                </a:solidFill>
              </a:rPr>
              <a:t>  </a:t>
            </a:r>
            <a:endParaRPr lang="en-US" altLang="ko-KR" sz="5500" b="1" dirty="0">
              <a:solidFill>
                <a:srgbClr val="404F21"/>
              </a:solidFill>
            </a:endParaRPr>
          </a:p>
          <a:p>
            <a:endParaRPr lang="en-US" altLang="ko-KR" sz="5500" b="1" dirty="0">
              <a:solidFill>
                <a:srgbClr val="404F2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2E623-AE10-9B3C-8481-564D4EA24835}"/>
              </a:ext>
            </a:extLst>
          </p:cNvPr>
          <p:cNvSpPr txBox="1"/>
          <p:nvPr/>
        </p:nvSpPr>
        <p:spPr>
          <a:xfrm>
            <a:off x="13341311" y="6455163"/>
            <a:ext cx="240766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404F21"/>
                </a:solidFill>
              </a:rPr>
              <a:t>로그인</a:t>
            </a:r>
            <a:endParaRPr lang="en-US" altLang="ko-KR" sz="2000" dirty="0">
              <a:solidFill>
                <a:srgbClr val="404F2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404F21"/>
                </a:solidFill>
              </a:rPr>
              <a:t>회원가입</a:t>
            </a:r>
            <a:endParaRPr lang="en-US" altLang="ko-KR" sz="2000" dirty="0">
              <a:solidFill>
                <a:srgbClr val="404F2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rgbClr val="404F21"/>
                </a:solidFill>
              </a:rPr>
              <a:t>비밀번호 재설정</a:t>
            </a:r>
            <a:endParaRPr lang="en-US" altLang="ko-KR" sz="2000" dirty="0">
              <a:solidFill>
                <a:srgbClr val="404F2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err="1">
                <a:solidFill>
                  <a:srgbClr val="404F21"/>
                </a:solidFill>
              </a:rPr>
              <a:t>메인페이지</a:t>
            </a:r>
            <a:endParaRPr lang="en-US" altLang="ko-KR" sz="2000" dirty="0">
              <a:solidFill>
                <a:srgbClr val="404F21"/>
              </a:solidFill>
            </a:endParaRPr>
          </a:p>
          <a:p>
            <a:endParaRPr lang="en-US" altLang="ko-KR" sz="5500" b="1" dirty="0">
              <a:solidFill>
                <a:srgbClr val="404F21"/>
              </a:solidFill>
            </a:endParaRPr>
          </a:p>
          <a:p>
            <a:r>
              <a:rPr lang="ko-KR" altLang="en-US" sz="5500" b="1" dirty="0">
                <a:solidFill>
                  <a:srgbClr val="404F21"/>
                </a:solidFill>
              </a:rPr>
              <a:t>  </a:t>
            </a:r>
            <a:endParaRPr lang="en-US" altLang="ko-KR" sz="5500" b="1" dirty="0">
              <a:solidFill>
                <a:srgbClr val="404F21"/>
              </a:solidFill>
            </a:endParaRPr>
          </a:p>
          <a:p>
            <a:endParaRPr lang="en-US" altLang="ko-KR" sz="5500" b="1" dirty="0">
              <a:solidFill>
                <a:srgbClr val="404F2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 1051"/>
          <p:cNvGrpSpPr/>
          <p:nvPr/>
        </p:nvGrpSpPr>
        <p:grpSpPr>
          <a:xfrm>
            <a:off x="146455" y="27214"/>
            <a:ext cx="18288000" cy="10287000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306465" y="838184"/>
            <a:ext cx="18898644" cy="8873875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32E1513-9B4F-2D12-B32D-A5B64821E006}"/>
              </a:ext>
            </a:extLst>
          </p:cNvPr>
          <p:cNvSpPr txBox="1"/>
          <p:nvPr/>
        </p:nvSpPr>
        <p:spPr>
          <a:xfrm>
            <a:off x="1168114" y="1428682"/>
            <a:ext cx="85547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500" b="1" dirty="0">
                <a:solidFill>
                  <a:srgbClr val="404F21"/>
                </a:solidFill>
              </a:rPr>
              <a:t>개선할 점</a:t>
            </a:r>
            <a:endParaRPr lang="en-US" altLang="ko-KR" sz="5500" b="1" dirty="0">
              <a:solidFill>
                <a:srgbClr val="404F2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7793E-DC0A-E330-C66B-C031F139A7E4}"/>
              </a:ext>
            </a:extLst>
          </p:cNvPr>
          <p:cNvSpPr txBox="1"/>
          <p:nvPr/>
        </p:nvSpPr>
        <p:spPr>
          <a:xfrm>
            <a:off x="665024" y="2500197"/>
            <a:ext cx="1704364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Tx/>
              <a:buChar char="-"/>
            </a:pPr>
            <a:r>
              <a:rPr lang="ko-KR" altLang="en-US" sz="2400" dirty="0">
                <a:solidFill>
                  <a:srgbClr val="404F21"/>
                </a:solidFill>
              </a:rPr>
              <a:t>투표</a:t>
            </a:r>
            <a:r>
              <a:rPr lang="en-US" altLang="ko-KR" sz="2400" dirty="0">
                <a:solidFill>
                  <a:srgbClr val="404F21"/>
                </a:solidFill>
              </a:rPr>
              <a:t>, </a:t>
            </a:r>
            <a:r>
              <a:rPr lang="ko-KR" altLang="en-US" sz="2400" dirty="0">
                <a:solidFill>
                  <a:srgbClr val="404F21"/>
                </a:solidFill>
              </a:rPr>
              <a:t>마이페이지</a:t>
            </a:r>
            <a:r>
              <a:rPr lang="en-US" altLang="ko-KR" sz="2400" dirty="0">
                <a:solidFill>
                  <a:srgbClr val="404F21"/>
                </a:solidFill>
              </a:rPr>
              <a:t>, </a:t>
            </a:r>
            <a:r>
              <a:rPr lang="ko-KR" altLang="en-US" sz="2400" dirty="0" err="1">
                <a:solidFill>
                  <a:srgbClr val="404F21"/>
                </a:solidFill>
              </a:rPr>
              <a:t>룰렛</a:t>
            </a:r>
            <a:r>
              <a:rPr lang="ko-KR" altLang="en-US" sz="2400" dirty="0">
                <a:solidFill>
                  <a:srgbClr val="404F21"/>
                </a:solidFill>
              </a:rPr>
              <a:t> 게임 </a:t>
            </a:r>
            <a:r>
              <a:rPr lang="en-US" altLang="ko-KR" sz="2400" dirty="0">
                <a:solidFill>
                  <a:srgbClr val="404F21"/>
                </a:solidFill>
              </a:rPr>
              <a:t>(</a:t>
            </a:r>
            <a:r>
              <a:rPr lang="ko-KR" altLang="en-US" sz="2400" dirty="0">
                <a:solidFill>
                  <a:srgbClr val="404F21"/>
                </a:solidFill>
              </a:rPr>
              <a:t>공짜 </a:t>
            </a:r>
            <a:r>
              <a:rPr lang="ko-KR" altLang="en-US" sz="2400" dirty="0" err="1">
                <a:solidFill>
                  <a:srgbClr val="404F21"/>
                </a:solidFill>
              </a:rPr>
              <a:t>영화표</a:t>
            </a:r>
            <a:r>
              <a:rPr lang="ko-KR" altLang="en-US" sz="2400" dirty="0">
                <a:solidFill>
                  <a:srgbClr val="404F21"/>
                </a:solidFill>
              </a:rPr>
              <a:t> 당첨 이벤트</a:t>
            </a:r>
            <a:r>
              <a:rPr lang="en-US" altLang="ko-KR" sz="2400" dirty="0">
                <a:solidFill>
                  <a:srgbClr val="404F21"/>
                </a:solidFill>
              </a:rPr>
              <a:t>)</a:t>
            </a:r>
            <a:r>
              <a:rPr lang="ko-KR" altLang="en-US" sz="2400" dirty="0">
                <a:solidFill>
                  <a:srgbClr val="404F21"/>
                </a:solidFill>
              </a:rPr>
              <a:t> 구현하지 못함</a:t>
            </a:r>
            <a:r>
              <a:rPr lang="en-US" altLang="ko-KR" sz="2400" dirty="0">
                <a:solidFill>
                  <a:srgbClr val="404F21"/>
                </a:solidFill>
              </a:rPr>
              <a:t>.</a:t>
            </a:r>
          </a:p>
          <a:p>
            <a:r>
              <a:rPr lang="en-US" altLang="ko-KR" sz="2400" dirty="0">
                <a:solidFill>
                  <a:srgbClr val="404F21"/>
                </a:solidFill>
              </a:rPr>
              <a:t>	-&gt;</a:t>
            </a:r>
            <a:r>
              <a:rPr lang="ko-KR" altLang="en-US" sz="2400" dirty="0">
                <a:solidFill>
                  <a:srgbClr val="404F21"/>
                </a:solidFill>
              </a:rPr>
              <a:t>투표는 </a:t>
            </a:r>
            <a:r>
              <a:rPr lang="ko-KR" altLang="en-US" sz="2400" dirty="0" err="1">
                <a:solidFill>
                  <a:srgbClr val="404F21"/>
                </a:solidFill>
              </a:rPr>
              <a:t>별점기능으로</a:t>
            </a:r>
            <a:r>
              <a:rPr lang="ko-KR" altLang="en-US" sz="2400" dirty="0">
                <a:solidFill>
                  <a:srgbClr val="404F21"/>
                </a:solidFill>
              </a:rPr>
              <a:t> 변경</a:t>
            </a:r>
            <a:endParaRPr lang="en-US" altLang="ko-KR" sz="2400" dirty="0">
              <a:solidFill>
                <a:srgbClr val="404F21"/>
              </a:solidFill>
            </a:endParaRPr>
          </a:p>
          <a:p>
            <a:pPr marL="685800" indent="-685800">
              <a:buFontTx/>
              <a:buChar char="-"/>
            </a:pPr>
            <a:endParaRPr lang="en-US" altLang="ko-KR" sz="2400" dirty="0">
              <a:solidFill>
                <a:srgbClr val="404F21"/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sz="2400" dirty="0">
                <a:solidFill>
                  <a:srgbClr val="404F21"/>
                </a:solidFill>
              </a:rPr>
              <a:t>파이어 베이스 비밀번호 변경</a:t>
            </a:r>
            <a:r>
              <a:rPr lang="en-US" altLang="ko-KR" sz="2400" dirty="0">
                <a:solidFill>
                  <a:srgbClr val="404F21"/>
                </a:solidFill>
              </a:rPr>
              <a:t>	</a:t>
            </a:r>
          </a:p>
          <a:p>
            <a:r>
              <a:rPr lang="en-US" altLang="ko-KR" sz="2400" dirty="0">
                <a:solidFill>
                  <a:srgbClr val="404F21"/>
                </a:solidFill>
              </a:rPr>
              <a:t>	-&gt;</a:t>
            </a:r>
            <a:r>
              <a:rPr lang="ko-KR" altLang="en-US" sz="2400" dirty="0">
                <a:solidFill>
                  <a:srgbClr val="404F21"/>
                </a:solidFill>
              </a:rPr>
              <a:t>로그인 유저는 </a:t>
            </a:r>
            <a:r>
              <a:rPr lang="en-US" altLang="ko-KR" sz="2400" dirty="0" err="1">
                <a:solidFill>
                  <a:srgbClr val="404F21"/>
                </a:solidFill>
              </a:rPr>
              <a:t>currentuser</a:t>
            </a:r>
            <a:r>
              <a:rPr lang="ko-KR" altLang="en-US" sz="2400" dirty="0">
                <a:solidFill>
                  <a:srgbClr val="404F21"/>
                </a:solidFill>
              </a:rPr>
              <a:t>로 가져오도록 했고</a:t>
            </a:r>
            <a:r>
              <a:rPr lang="en-US" altLang="ko-KR" sz="2400" dirty="0">
                <a:solidFill>
                  <a:srgbClr val="404F21"/>
                </a:solidFill>
              </a:rPr>
              <a:t>, </a:t>
            </a:r>
          </a:p>
          <a:p>
            <a:r>
              <a:rPr lang="en-US" altLang="ko-KR" sz="2400" dirty="0">
                <a:solidFill>
                  <a:srgbClr val="404F21"/>
                </a:solidFill>
              </a:rPr>
              <a:t>	</a:t>
            </a:r>
            <a:r>
              <a:rPr lang="en-US" altLang="ko-KR" sz="2400" dirty="0" err="1">
                <a:solidFill>
                  <a:srgbClr val="404F21"/>
                </a:solidFill>
              </a:rPr>
              <a:t>updatePassword</a:t>
            </a:r>
            <a:r>
              <a:rPr lang="ko-KR" altLang="en-US" sz="2400" dirty="0">
                <a:solidFill>
                  <a:srgbClr val="404F21"/>
                </a:solidFill>
              </a:rPr>
              <a:t>메소드를 써 </a:t>
            </a:r>
            <a:r>
              <a:rPr lang="en-US" altLang="ko-KR" sz="2400" dirty="0" err="1">
                <a:solidFill>
                  <a:srgbClr val="404F21"/>
                </a:solidFill>
              </a:rPr>
              <a:t>currentuser</a:t>
            </a:r>
            <a:r>
              <a:rPr lang="ko-KR" altLang="en-US" sz="2400" dirty="0">
                <a:solidFill>
                  <a:srgbClr val="404F21"/>
                </a:solidFill>
              </a:rPr>
              <a:t>의 </a:t>
            </a:r>
            <a:r>
              <a:rPr lang="en-US" altLang="ko-KR" sz="2400" dirty="0" err="1">
                <a:solidFill>
                  <a:srgbClr val="404F21"/>
                </a:solidFill>
              </a:rPr>
              <a:t>uid</a:t>
            </a:r>
            <a:r>
              <a:rPr lang="ko-KR" altLang="en-US" sz="2400" dirty="0">
                <a:solidFill>
                  <a:srgbClr val="404F21"/>
                </a:solidFill>
              </a:rPr>
              <a:t>값으로 접근해 </a:t>
            </a:r>
            <a:r>
              <a:rPr lang="ko-KR" altLang="en-US" sz="2400" dirty="0" err="1">
                <a:solidFill>
                  <a:srgbClr val="404F21"/>
                </a:solidFill>
              </a:rPr>
              <a:t>수정하려했으나</a:t>
            </a:r>
            <a:r>
              <a:rPr lang="en-US" altLang="ko-KR" sz="2400" dirty="0">
                <a:solidFill>
                  <a:srgbClr val="404F21"/>
                </a:solidFill>
              </a:rPr>
              <a:t> </a:t>
            </a:r>
            <a:r>
              <a:rPr lang="en-US" altLang="ko-KR" sz="2400" dirty="0" err="1">
                <a:solidFill>
                  <a:srgbClr val="404F21"/>
                </a:solidFill>
              </a:rPr>
              <a:t>currentuser</a:t>
            </a:r>
            <a:r>
              <a:rPr lang="ko-KR" altLang="en-US" sz="2400" dirty="0">
                <a:solidFill>
                  <a:srgbClr val="404F21"/>
                </a:solidFill>
              </a:rPr>
              <a:t>의 </a:t>
            </a:r>
            <a:r>
              <a:rPr lang="en-US" altLang="ko-KR" sz="2400" dirty="0" err="1">
                <a:solidFill>
                  <a:srgbClr val="404F21"/>
                </a:solidFill>
              </a:rPr>
              <a:t>uid</a:t>
            </a:r>
            <a:r>
              <a:rPr lang="ko-KR" altLang="en-US" sz="2400" dirty="0">
                <a:solidFill>
                  <a:srgbClr val="404F21"/>
                </a:solidFill>
              </a:rPr>
              <a:t>값을 받아올 수 없었음</a:t>
            </a:r>
            <a:endParaRPr lang="en-US" altLang="ko-KR" sz="2400" dirty="0">
              <a:solidFill>
                <a:srgbClr val="404F21"/>
              </a:solidFill>
            </a:endParaRPr>
          </a:p>
          <a:p>
            <a:r>
              <a:rPr lang="en-US" altLang="ko-KR" sz="2400" dirty="0">
                <a:solidFill>
                  <a:srgbClr val="404F21"/>
                </a:solidFill>
              </a:rPr>
              <a:t>	</a:t>
            </a:r>
            <a:r>
              <a:rPr lang="en-US" altLang="ko-KR" sz="2400" dirty="0" err="1">
                <a:solidFill>
                  <a:srgbClr val="404F21"/>
                </a:solidFill>
              </a:rPr>
              <a:t>currentuser</a:t>
            </a:r>
            <a:r>
              <a:rPr lang="ko-KR" altLang="en-US" sz="2400" dirty="0">
                <a:solidFill>
                  <a:srgbClr val="404F21"/>
                </a:solidFill>
              </a:rPr>
              <a:t>와 로그인한 </a:t>
            </a:r>
            <a:r>
              <a:rPr lang="en-US" altLang="ko-KR" sz="2400" dirty="0">
                <a:solidFill>
                  <a:srgbClr val="404F21"/>
                </a:solidFill>
              </a:rPr>
              <a:t>user</a:t>
            </a:r>
            <a:r>
              <a:rPr lang="ko-KR" altLang="en-US" sz="2400" dirty="0">
                <a:solidFill>
                  <a:srgbClr val="404F21"/>
                </a:solidFill>
              </a:rPr>
              <a:t>가 다름을 확인함</a:t>
            </a:r>
            <a:endParaRPr lang="en-US" altLang="ko-KR" sz="2400" dirty="0">
              <a:solidFill>
                <a:srgbClr val="404F21"/>
              </a:solidFill>
            </a:endParaRPr>
          </a:p>
          <a:p>
            <a:endParaRPr lang="en-US" altLang="ko-KR" sz="2400" dirty="0">
              <a:solidFill>
                <a:srgbClr val="404F21"/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sz="2400" dirty="0">
                <a:solidFill>
                  <a:srgbClr val="404F21"/>
                </a:solidFill>
              </a:rPr>
              <a:t>영화와 리뷰 연결 </a:t>
            </a:r>
            <a:endParaRPr lang="en-US" altLang="ko-KR" sz="2400" dirty="0">
              <a:solidFill>
                <a:srgbClr val="404F21"/>
              </a:solidFill>
            </a:endParaRPr>
          </a:p>
          <a:p>
            <a:r>
              <a:rPr lang="en-US" altLang="ko-KR" sz="2400" dirty="0">
                <a:solidFill>
                  <a:srgbClr val="404F21"/>
                </a:solidFill>
              </a:rPr>
              <a:t>	-&gt;</a:t>
            </a:r>
            <a:r>
              <a:rPr lang="ko-KR" altLang="en-US" sz="2400" dirty="0" err="1">
                <a:solidFill>
                  <a:srgbClr val="404F21"/>
                </a:solidFill>
              </a:rPr>
              <a:t>웹크롤링으로</a:t>
            </a:r>
            <a:r>
              <a:rPr lang="ko-KR" altLang="en-US" sz="2400" dirty="0">
                <a:solidFill>
                  <a:srgbClr val="404F21"/>
                </a:solidFill>
              </a:rPr>
              <a:t> 영화를 가져오니 </a:t>
            </a:r>
            <a:r>
              <a:rPr lang="ko-KR" altLang="en-US" sz="2400" dirty="0" err="1">
                <a:solidFill>
                  <a:srgbClr val="404F21"/>
                </a:solidFill>
              </a:rPr>
              <a:t>새로고침</a:t>
            </a:r>
            <a:r>
              <a:rPr lang="ko-KR" altLang="en-US" sz="2400" dirty="0">
                <a:solidFill>
                  <a:srgbClr val="404F21"/>
                </a:solidFill>
              </a:rPr>
              <a:t> 할 때마다 영화 데이터들이 다른 </a:t>
            </a:r>
            <a:r>
              <a:rPr lang="en-US" altLang="ko-KR" sz="2400" dirty="0">
                <a:solidFill>
                  <a:srgbClr val="404F21"/>
                </a:solidFill>
              </a:rPr>
              <a:t>key</a:t>
            </a:r>
            <a:r>
              <a:rPr lang="ko-KR" altLang="en-US" sz="2400" dirty="0">
                <a:solidFill>
                  <a:srgbClr val="404F21"/>
                </a:solidFill>
              </a:rPr>
              <a:t>값에 같은 내용이 중복되어 저장됨</a:t>
            </a:r>
            <a:r>
              <a:rPr lang="en-US" altLang="ko-KR" sz="2400" dirty="0">
                <a:solidFill>
                  <a:srgbClr val="404F21"/>
                </a:solidFill>
              </a:rPr>
              <a:t>.</a:t>
            </a:r>
            <a:r>
              <a:rPr lang="ko-KR" altLang="en-US" sz="2400" dirty="0">
                <a:solidFill>
                  <a:srgbClr val="404F21"/>
                </a:solidFill>
              </a:rPr>
              <a:t> </a:t>
            </a:r>
            <a:r>
              <a:rPr lang="en-US" altLang="ko-KR" sz="2400" dirty="0">
                <a:solidFill>
                  <a:srgbClr val="404F21"/>
                </a:solidFill>
              </a:rPr>
              <a:t>	</a:t>
            </a:r>
            <a:r>
              <a:rPr lang="ko-KR" altLang="en-US" sz="2400" dirty="0">
                <a:solidFill>
                  <a:srgbClr val="404F21"/>
                </a:solidFill>
              </a:rPr>
              <a:t>자동 생성된 </a:t>
            </a:r>
            <a:r>
              <a:rPr lang="en-US" altLang="ko-KR" sz="2400" dirty="0">
                <a:solidFill>
                  <a:srgbClr val="404F21"/>
                </a:solidFill>
              </a:rPr>
              <a:t>Key</a:t>
            </a:r>
            <a:r>
              <a:rPr lang="ko-KR" altLang="en-US" sz="2400" dirty="0">
                <a:solidFill>
                  <a:srgbClr val="404F21"/>
                </a:solidFill>
              </a:rPr>
              <a:t>값으로 접근하지 않고 </a:t>
            </a:r>
            <a:r>
              <a:rPr lang="en-US" altLang="ko-KR" sz="2400" dirty="0">
                <a:solidFill>
                  <a:srgbClr val="404F21"/>
                </a:solidFill>
              </a:rPr>
              <a:t>key</a:t>
            </a:r>
            <a:r>
              <a:rPr lang="ko-KR" altLang="en-US" sz="2400" dirty="0">
                <a:solidFill>
                  <a:srgbClr val="404F21"/>
                </a:solidFill>
              </a:rPr>
              <a:t>값을 수동으로 만들어 넣어 리뷰페이지와 </a:t>
            </a:r>
            <a:r>
              <a:rPr lang="ko-KR" altLang="en-US" sz="2400" dirty="0" err="1">
                <a:solidFill>
                  <a:srgbClr val="404F21"/>
                </a:solidFill>
              </a:rPr>
              <a:t>연결하려했으나</a:t>
            </a:r>
            <a:r>
              <a:rPr lang="ko-KR" altLang="en-US" sz="2400" dirty="0">
                <a:solidFill>
                  <a:srgbClr val="404F21"/>
                </a:solidFill>
              </a:rPr>
              <a:t> 구현하지 못함</a:t>
            </a:r>
            <a:endParaRPr lang="en-US" altLang="ko-KR" sz="2400" dirty="0">
              <a:solidFill>
                <a:srgbClr val="404F21"/>
              </a:solidFill>
            </a:endParaRPr>
          </a:p>
          <a:p>
            <a:pPr marL="685800" indent="-685800">
              <a:buFontTx/>
              <a:buChar char="-"/>
            </a:pPr>
            <a:endParaRPr lang="en-US" altLang="ko-KR" sz="2400" dirty="0">
              <a:solidFill>
                <a:srgbClr val="404F21"/>
              </a:solidFill>
            </a:endParaRPr>
          </a:p>
          <a:p>
            <a:pPr marL="685800" indent="-685800">
              <a:buFontTx/>
              <a:buChar char="-"/>
            </a:pPr>
            <a:r>
              <a:rPr lang="ko-KR" altLang="en-US" sz="2400" dirty="0">
                <a:solidFill>
                  <a:srgbClr val="404F21"/>
                </a:solidFill>
              </a:rPr>
              <a:t>예매한 영화 리스트 불러오기</a:t>
            </a:r>
            <a:endParaRPr lang="en-US" altLang="ko-KR" sz="2400" dirty="0">
              <a:solidFill>
                <a:srgbClr val="404F21"/>
              </a:solidFill>
            </a:endParaRPr>
          </a:p>
          <a:p>
            <a:r>
              <a:rPr lang="en-US" altLang="ko-KR" sz="2400" dirty="0">
                <a:solidFill>
                  <a:srgbClr val="404F21"/>
                </a:solidFill>
              </a:rPr>
              <a:t>	-&gt;</a:t>
            </a:r>
            <a:r>
              <a:rPr lang="ko-KR" altLang="en-US" sz="2400" dirty="0">
                <a:solidFill>
                  <a:srgbClr val="404F21"/>
                </a:solidFill>
              </a:rPr>
              <a:t>웹과 모바일 페이지간 연결 에러로 예매기능을 구현하지 못해 리스트 불러오지 못함</a:t>
            </a:r>
            <a:endParaRPr lang="en-US" altLang="ko-KR" sz="2400" dirty="0">
              <a:solidFill>
                <a:srgbClr val="404F21"/>
              </a:solidFill>
            </a:endParaRPr>
          </a:p>
          <a:p>
            <a:endParaRPr lang="en-US" altLang="ko-KR" sz="2400" dirty="0">
              <a:solidFill>
                <a:srgbClr val="404F2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solidFill>
                  <a:srgbClr val="404F21"/>
                </a:solidFill>
              </a:rPr>
              <a:t>     </a:t>
            </a:r>
            <a:r>
              <a:rPr lang="ko-KR" altLang="en-US" sz="2400" dirty="0" err="1">
                <a:solidFill>
                  <a:srgbClr val="404F21"/>
                </a:solidFill>
              </a:rPr>
              <a:t>별점</a:t>
            </a:r>
            <a:r>
              <a:rPr lang="ko-KR" altLang="en-US" sz="2400" dirty="0">
                <a:solidFill>
                  <a:srgbClr val="404F21"/>
                </a:solidFill>
              </a:rPr>
              <a:t> 페이지의 리뷰와 리뷰페이지 의 리뷰 기능 중복</a:t>
            </a:r>
            <a:endParaRPr lang="en-US" altLang="ko-KR" sz="2400" dirty="0">
              <a:solidFill>
                <a:srgbClr val="404F21"/>
              </a:solidFill>
            </a:endParaRPr>
          </a:p>
          <a:p>
            <a:r>
              <a:rPr lang="en-US" altLang="ko-KR" sz="2400" dirty="0">
                <a:solidFill>
                  <a:srgbClr val="404F21"/>
                </a:solidFill>
              </a:rPr>
              <a:t>	-&gt;</a:t>
            </a:r>
            <a:r>
              <a:rPr lang="ko-KR" altLang="en-US" sz="2400" dirty="0" err="1">
                <a:solidFill>
                  <a:srgbClr val="404F21"/>
                </a:solidFill>
              </a:rPr>
              <a:t>별점페이지의</a:t>
            </a:r>
            <a:r>
              <a:rPr lang="ko-KR" altLang="en-US" sz="2400" dirty="0">
                <a:solidFill>
                  <a:srgbClr val="404F21"/>
                </a:solidFill>
              </a:rPr>
              <a:t> 리뷰는 유저들과 공유하는 페이지로</a:t>
            </a:r>
            <a:r>
              <a:rPr lang="en-US" altLang="ko-KR" sz="2400" dirty="0">
                <a:solidFill>
                  <a:srgbClr val="404F21"/>
                </a:solidFill>
              </a:rPr>
              <a:t>, </a:t>
            </a:r>
            <a:r>
              <a:rPr lang="ko-KR" altLang="en-US" sz="2400" dirty="0">
                <a:solidFill>
                  <a:srgbClr val="404F21"/>
                </a:solidFill>
              </a:rPr>
              <a:t>리뷰페이지의 리뷰는 개인적인 영화 감상문을 쓰는 페이지로 변경</a:t>
            </a:r>
            <a:endParaRPr lang="en-US" altLang="ko-KR" sz="2400" dirty="0">
              <a:solidFill>
                <a:srgbClr val="404F21"/>
              </a:solidFill>
            </a:endParaRPr>
          </a:p>
          <a:p>
            <a:pPr marL="342900" indent="-342900">
              <a:buFontTx/>
              <a:buChar char="-"/>
            </a:pPr>
            <a:endParaRPr lang="en-US" altLang="ko-KR" sz="2400" dirty="0">
              <a:solidFill>
                <a:srgbClr val="404F21"/>
              </a:solidFill>
            </a:endParaRPr>
          </a:p>
          <a:p>
            <a:endParaRPr lang="en-US" altLang="ko-KR" sz="2400" dirty="0">
              <a:solidFill>
                <a:srgbClr val="404F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8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3238095" y="7454630"/>
            <a:ext cx="4450794" cy="2003175"/>
            <a:chOff x="13238095" y="7454630"/>
            <a:chExt cx="4450794" cy="2003175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8095" y="7454630"/>
              <a:ext cx="4450794" cy="2003175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9712" y="6972301"/>
            <a:ext cx="6707694" cy="1887526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10139" y="3836404"/>
            <a:ext cx="12917267" cy="23836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644784" y="1078652"/>
            <a:ext cx="12021883" cy="8038523"/>
            <a:chOff x="5644784" y="1078652"/>
            <a:chExt cx="12021883" cy="8038523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4784" y="1078652"/>
              <a:ext cx="12021883" cy="8038523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6835" y="1650714"/>
            <a:ext cx="4719317" cy="2505479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9933" y="779754"/>
            <a:ext cx="11680002" cy="8747821"/>
          </a:xfrm>
          <a:prstGeom prst="rect">
            <a:avLst/>
          </a:prstGeom>
        </p:spPr>
      </p:pic>
      <p:pic>
        <p:nvPicPr>
          <p:cNvPr id="142" name="Object 1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64359" y="1440057"/>
            <a:ext cx="1424935" cy="656059"/>
          </a:xfrm>
          <a:prstGeom prst="rect">
            <a:avLst/>
          </a:prstGeom>
        </p:spPr>
      </p:pic>
      <p:pic>
        <p:nvPicPr>
          <p:cNvPr id="143" name="Object 1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0707" y="7860835"/>
            <a:ext cx="4569101" cy="15072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345504" y="1068664"/>
            <a:ext cx="12321162" cy="8241127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6359" y="1653200"/>
            <a:ext cx="4719315" cy="2508811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9612056" y="6452648"/>
            <a:ext cx="3788060" cy="2493232"/>
            <a:chOff x="9612056" y="6452648"/>
            <a:chExt cx="3788060" cy="2493232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2056" y="6452648"/>
              <a:ext cx="3788060" cy="2493232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8394689" y="1376471"/>
            <a:ext cx="6171429" cy="1944000"/>
            <a:chOff x="8394689" y="1376471"/>
            <a:chExt cx="6171429" cy="1944000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94689" y="1376471"/>
              <a:ext cx="6171429" cy="1944000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420371" y="3782750"/>
            <a:ext cx="6171429" cy="2110854"/>
            <a:chOff x="8420371" y="3782750"/>
            <a:chExt cx="6171429" cy="2110854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20371" y="3782750"/>
              <a:ext cx="6171429" cy="2110854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4359" y="1440057"/>
            <a:ext cx="1424935" cy="656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345504" y="1068664"/>
            <a:ext cx="12321162" cy="8241127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5883" y="1676869"/>
            <a:ext cx="5463820" cy="3427592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73882" y="1440057"/>
            <a:ext cx="2116678" cy="656059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5345504" y="1068664"/>
            <a:ext cx="12321162" cy="8266810"/>
            <a:chOff x="5345504" y="1068664"/>
            <a:chExt cx="12321162" cy="8266810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45504" y="1068664"/>
              <a:ext cx="12321162" cy="8266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573654"/>
            <a:ext cx="18898644" cy="9138406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345504" y="1068664"/>
            <a:ext cx="12321162" cy="8241127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5883" y="1638343"/>
            <a:ext cx="5463820" cy="3478944"/>
          </a:xfrm>
          <a:prstGeom prst="rect">
            <a:avLst/>
          </a:prstGeom>
        </p:spPr>
      </p:pic>
      <p:pic>
        <p:nvPicPr>
          <p:cNvPr id="141" name="Object 1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1485" y="1440057"/>
            <a:ext cx="1431649" cy="627487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5218894" y="939158"/>
            <a:ext cx="12574383" cy="8407398"/>
            <a:chOff x="5218894" y="939158"/>
            <a:chExt cx="12574383" cy="8407398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18894" y="939158"/>
              <a:ext cx="12574383" cy="8407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 1051"/>
          <p:cNvGrpSpPr/>
          <p:nvPr/>
        </p:nvGrpSpPr>
        <p:grpSpPr>
          <a:xfrm>
            <a:off x="146455" y="27214"/>
            <a:ext cx="18288000" cy="10287000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-306465" y="838184"/>
            <a:ext cx="18898644" cy="8873875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BF21288-0497-BFFE-A4A8-36A4DAA359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9811" y="964998"/>
            <a:ext cx="4619040" cy="8648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82153B-D86F-DF6E-37F8-479681D1C4EF}"/>
              </a:ext>
            </a:extLst>
          </p:cNvPr>
          <p:cNvSpPr txBox="1"/>
          <p:nvPr/>
        </p:nvSpPr>
        <p:spPr>
          <a:xfrm>
            <a:off x="435574" y="-2284"/>
            <a:ext cx="1031213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>
                <a:solidFill>
                  <a:srgbClr val="404F21"/>
                </a:solidFill>
              </a:rPr>
              <a:t>04. </a:t>
            </a:r>
            <a:r>
              <a:rPr lang="ko-KR" altLang="en-US" sz="5500" b="1" dirty="0">
                <a:solidFill>
                  <a:srgbClr val="404F21"/>
                </a:solidFill>
              </a:rPr>
              <a:t>앱 구현</a:t>
            </a:r>
            <a:endParaRPr lang="en-US" altLang="ko-KR" sz="5500" b="1" dirty="0">
              <a:solidFill>
                <a:srgbClr val="404F21"/>
              </a:solidFill>
            </a:endParaRPr>
          </a:p>
          <a:p>
            <a:r>
              <a:rPr lang="ko-KR" altLang="en-US" sz="5500" b="1" dirty="0" err="1">
                <a:solidFill>
                  <a:srgbClr val="404F21"/>
                </a:solidFill>
              </a:rPr>
              <a:t>첫화면</a:t>
            </a:r>
            <a:endParaRPr lang="ko-KR" altLang="en-US" sz="5500" b="1" dirty="0">
              <a:solidFill>
                <a:srgbClr val="404F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5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6465" y="723900"/>
            <a:ext cx="18898644" cy="9296400"/>
            <a:chOff x="-306465" y="573654"/>
            <a:chExt cx="18898644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342101" y="977578"/>
            <a:ext cx="12321162" cy="8241127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9884" y="3439470"/>
            <a:ext cx="3897315" cy="2480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F72676-AED7-D225-3CC7-80E50F32D667}"/>
              </a:ext>
            </a:extLst>
          </p:cNvPr>
          <p:cNvSpPr txBox="1"/>
          <p:nvPr/>
        </p:nvSpPr>
        <p:spPr>
          <a:xfrm>
            <a:off x="435574" y="-2284"/>
            <a:ext cx="1031213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500" b="1" dirty="0">
                <a:solidFill>
                  <a:srgbClr val="404F21"/>
                </a:solidFill>
              </a:rPr>
              <a:t>04. </a:t>
            </a:r>
            <a:r>
              <a:rPr lang="ko-KR" altLang="en-US" sz="5500" b="1" dirty="0">
                <a:solidFill>
                  <a:srgbClr val="404F21"/>
                </a:solidFill>
              </a:rPr>
              <a:t>앱 구현 </a:t>
            </a:r>
            <a:endParaRPr lang="en-US" altLang="ko-KR" sz="5500" b="1" dirty="0">
              <a:solidFill>
                <a:srgbClr val="404F21"/>
              </a:solidFill>
            </a:endParaRPr>
          </a:p>
          <a:p>
            <a:r>
              <a:rPr lang="en-US" altLang="ko-KR" sz="5500" b="1" dirty="0">
                <a:solidFill>
                  <a:srgbClr val="404F21"/>
                </a:solidFill>
              </a:rPr>
              <a:t>Part 1 </a:t>
            </a:r>
            <a:r>
              <a:rPr lang="ko-KR" altLang="en-US" sz="5500" b="1" dirty="0">
                <a:solidFill>
                  <a:srgbClr val="404F21"/>
                </a:solidFill>
              </a:rPr>
              <a:t>회원 관리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F06DA86-7A0F-81D2-F74B-DB5DE25EC4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42" y="239592"/>
            <a:ext cx="5004487" cy="9753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2DAF9-094C-F4FF-2BEC-037830BA93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301" y="215270"/>
            <a:ext cx="5004487" cy="975360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4A020F5-54FF-4F09-2776-9BFC467EB26B}"/>
              </a:ext>
            </a:extLst>
          </p:cNvPr>
          <p:cNvSpPr/>
          <p:nvPr/>
        </p:nvSpPr>
        <p:spPr>
          <a:xfrm>
            <a:off x="956717" y="6864172"/>
            <a:ext cx="4455396" cy="1936928"/>
          </a:xfrm>
          <a:prstGeom prst="wedgeRectCallout">
            <a:avLst>
              <a:gd name="adj1" fmla="val 92323"/>
              <a:gd name="adj2" fmla="val -142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3000" dirty="0"/>
              <a:t>로그인</a:t>
            </a:r>
            <a:endParaRPr lang="en-US" altLang="ko-KR" dirty="0"/>
          </a:p>
          <a:p>
            <a:pPr marL="342900" indent="-342900" algn="just">
              <a:buAutoNum type="arabicPeriod"/>
            </a:pP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이메일</a:t>
            </a:r>
            <a:r>
              <a:rPr lang="en-US" altLang="ko-KR" dirty="0"/>
              <a:t>+</a:t>
            </a:r>
            <a:r>
              <a:rPr lang="ko-KR" altLang="en-US" dirty="0"/>
              <a:t>비밀번호 </a:t>
            </a:r>
            <a:endParaRPr lang="en-US" altLang="ko-KR" dirty="0"/>
          </a:p>
          <a:p>
            <a:pPr marL="342900" indent="-342900" algn="just">
              <a:buAutoNum type="arabicPeriod"/>
            </a:pPr>
            <a:r>
              <a:rPr lang="ko-KR" altLang="en-US" dirty="0"/>
              <a:t>구글 로그인</a:t>
            </a:r>
            <a:endParaRPr lang="en-US" altLang="ko-KR" dirty="0"/>
          </a:p>
          <a:p>
            <a:pPr algn="just"/>
            <a:r>
              <a:rPr lang="ko-KR" altLang="en-US" dirty="0"/>
              <a:t>을 통해서 가능합니다</a:t>
            </a:r>
            <a:r>
              <a:rPr lang="en-US" altLang="ko-KR" dirty="0"/>
              <a:t>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FE3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116635" y="573654"/>
            <a:ext cx="26515791" cy="9138406"/>
            <a:chOff x="-4116635" y="573654"/>
            <a:chExt cx="26515791" cy="9138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6465" y="573654"/>
              <a:ext cx="18898644" cy="85469"/>
              <a:chOff x="-306465" y="573654"/>
              <a:chExt cx="18898644" cy="8546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6465" y="573654"/>
                <a:ext cx="18898644" cy="8546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164273" y="9626591"/>
              <a:ext cx="18614260" cy="85469"/>
              <a:chOff x="-164273" y="9626591"/>
              <a:chExt cx="18614260" cy="8546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64273" y="9626591"/>
                <a:ext cx="18614260" cy="8546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4116635" y="5103703"/>
              <a:ext cx="9049548" cy="85469"/>
              <a:chOff x="-4116635" y="5103703"/>
              <a:chExt cx="9049548" cy="8546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-4116635" y="5103703"/>
                <a:ext cx="9049548" cy="8546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355996" y="5106898"/>
              <a:ext cx="9043160" cy="85469"/>
              <a:chOff x="13355996" y="5106898"/>
              <a:chExt cx="9043160" cy="854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13355996" y="5106898"/>
                <a:ext cx="9043160" cy="8546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7597351" y="680414"/>
              <a:ext cx="203278" cy="71455"/>
              <a:chOff x="17597351" y="680414"/>
              <a:chExt cx="203278" cy="7145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17597351" y="680414"/>
                <a:ext cx="203278" cy="7145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935514" y="5113200"/>
              <a:ext cx="9049548" cy="66476"/>
              <a:chOff x="-3935514" y="5113200"/>
              <a:chExt cx="9049548" cy="664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-3935514" y="5113200"/>
                <a:ext cx="9049548" cy="664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7800" y="787836"/>
              <a:ext cx="17485048" cy="66476"/>
              <a:chOff x="397800" y="787836"/>
              <a:chExt cx="17485048" cy="6647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7800" y="787836"/>
                <a:ext cx="17485048" cy="664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392429" y="2798925"/>
              <a:ext cx="187272" cy="6713158"/>
              <a:chOff x="392429" y="2798925"/>
              <a:chExt cx="187272" cy="671315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392429" y="9440628"/>
                <a:ext cx="187272" cy="71455"/>
                <a:chOff x="392429" y="9440628"/>
                <a:chExt cx="187272" cy="7145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92429" y="9440628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2429" y="7223857"/>
                <a:ext cx="187272" cy="260897"/>
                <a:chOff x="392429" y="7223857"/>
                <a:chExt cx="187272" cy="260897"/>
              </a:xfrm>
            </p:grpSpPr>
            <p:grpSp>
              <p:nvGrpSpPr>
                <p:cNvPr id="1012" name="그룹 1012"/>
                <p:cNvGrpSpPr/>
                <p:nvPr/>
              </p:nvGrpSpPr>
              <p:grpSpPr>
                <a:xfrm>
                  <a:off x="392429" y="7223857"/>
                  <a:ext cx="187272" cy="71455"/>
                  <a:chOff x="392429" y="7223857"/>
                  <a:chExt cx="187272" cy="71455"/>
                </a:xfrm>
              </p:grpSpPr>
              <p:pic>
                <p:nvPicPr>
                  <p:cNvPr id="30" name="Object 29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223857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3" name="그룹 1013"/>
                <p:cNvGrpSpPr/>
                <p:nvPr/>
              </p:nvGrpSpPr>
              <p:grpSpPr>
                <a:xfrm>
                  <a:off x="392429" y="7413299"/>
                  <a:ext cx="187272" cy="71455"/>
                  <a:chOff x="392429" y="7413299"/>
                  <a:chExt cx="187272" cy="71455"/>
                </a:xfrm>
              </p:grpSpPr>
              <p:pic>
                <p:nvPicPr>
                  <p:cNvPr id="33" name="Object 32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7413299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4" name="그룹 1014"/>
              <p:cNvGrpSpPr/>
              <p:nvPr/>
            </p:nvGrpSpPr>
            <p:grpSpPr>
              <a:xfrm>
                <a:off x="392429" y="5011433"/>
                <a:ext cx="187272" cy="260897"/>
                <a:chOff x="392429" y="5011433"/>
                <a:chExt cx="187272" cy="260897"/>
              </a:xfrm>
            </p:grpSpPr>
            <p:grpSp>
              <p:nvGrpSpPr>
                <p:cNvPr id="1015" name="그룹 1015"/>
                <p:cNvGrpSpPr/>
                <p:nvPr/>
              </p:nvGrpSpPr>
              <p:grpSpPr>
                <a:xfrm>
                  <a:off x="392429" y="5011433"/>
                  <a:ext cx="187272" cy="71455"/>
                  <a:chOff x="392429" y="5011433"/>
                  <a:chExt cx="187272" cy="71455"/>
                </a:xfrm>
              </p:grpSpPr>
              <p:pic>
                <p:nvPicPr>
                  <p:cNvPr id="38" name="Object 37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011433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6" name="그룹 1016"/>
                <p:cNvGrpSpPr/>
                <p:nvPr/>
              </p:nvGrpSpPr>
              <p:grpSpPr>
                <a:xfrm>
                  <a:off x="392429" y="5200875"/>
                  <a:ext cx="187272" cy="71455"/>
                  <a:chOff x="392429" y="5200875"/>
                  <a:chExt cx="187272" cy="71455"/>
                </a:xfrm>
              </p:grpSpPr>
              <p:pic>
                <p:nvPicPr>
                  <p:cNvPr id="41" name="Object 40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5200875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17" name="그룹 1017"/>
              <p:cNvGrpSpPr/>
              <p:nvPr/>
            </p:nvGrpSpPr>
            <p:grpSpPr>
              <a:xfrm>
                <a:off x="392429" y="2798925"/>
                <a:ext cx="187272" cy="260897"/>
                <a:chOff x="392429" y="2798925"/>
                <a:chExt cx="187272" cy="260897"/>
              </a:xfrm>
            </p:grpSpPr>
            <p:grpSp>
              <p:nvGrpSpPr>
                <p:cNvPr id="1018" name="그룹 1018"/>
                <p:cNvGrpSpPr/>
                <p:nvPr/>
              </p:nvGrpSpPr>
              <p:grpSpPr>
                <a:xfrm>
                  <a:off x="392429" y="2798925"/>
                  <a:ext cx="187272" cy="71455"/>
                  <a:chOff x="392429" y="2798925"/>
                  <a:chExt cx="187272" cy="71455"/>
                </a:xfrm>
              </p:grpSpPr>
              <p:pic>
                <p:nvPicPr>
                  <p:cNvPr id="46" name="Object 45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798925"/>
                    <a:ext cx="187272" cy="7145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9" name="그룹 1019"/>
                <p:cNvGrpSpPr/>
                <p:nvPr/>
              </p:nvGrpSpPr>
              <p:grpSpPr>
                <a:xfrm>
                  <a:off x="392429" y="2988367"/>
                  <a:ext cx="187272" cy="71455"/>
                  <a:chOff x="392429" y="2988367"/>
                  <a:chExt cx="187272" cy="71455"/>
                </a:xfrm>
              </p:grpSpPr>
              <p:pic>
                <p:nvPicPr>
                  <p:cNvPr id="49" name="Object 48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tretch>
                    <a:fillRect/>
                  </a:stretch>
                </p:blipFill>
                <p:spPr>
                  <a:xfrm>
                    <a:off x="392429" y="2988367"/>
                    <a:ext cx="187272" cy="71455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0" name="그룹 1020"/>
            <p:cNvGrpSpPr/>
            <p:nvPr/>
          </p:nvGrpSpPr>
          <p:grpSpPr>
            <a:xfrm>
              <a:off x="1927607" y="625646"/>
              <a:ext cx="260897" cy="187272"/>
              <a:chOff x="1927607" y="625646"/>
              <a:chExt cx="260897" cy="187272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869698" y="683554"/>
                <a:ext cx="187272" cy="71455"/>
                <a:chOff x="1869698" y="683554"/>
                <a:chExt cx="187272" cy="71455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86969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2059140" y="683554"/>
                <a:ext cx="187272" cy="71455"/>
                <a:chOff x="2059140" y="683554"/>
                <a:chExt cx="187272" cy="71455"/>
              </a:xfrm>
            </p:grpSpPr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205914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3" name="그룹 1023"/>
            <p:cNvGrpSpPr/>
            <p:nvPr/>
          </p:nvGrpSpPr>
          <p:grpSpPr>
            <a:xfrm>
              <a:off x="3500863" y="625646"/>
              <a:ext cx="260897" cy="187272"/>
              <a:chOff x="3500863" y="625646"/>
              <a:chExt cx="260897" cy="187272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3442955" y="683554"/>
                <a:ext cx="187272" cy="71455"/>
                <a:chOff x="3442955" y="683554"/>
                <a:chExt cx="187272" cy="71455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442955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3632397" y="683554"/>
                <a:ext cx="187272" cy="71455"/>
                <a:chOff x="3632397" y="683554"/>
                <a:chExt cx="187272" cy="71455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3632397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5074119" y="625646"/>
              <a:ext cx="260897" cy="187272"/>
              <a:chOff x="5074119" y="625646"/>
              <a:chExt cx="260897" cy="187272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16211" y="683554"/>
                <a:ext cx="187272" cy="71455"/>
                <a:chOff x="5016211" y="683554"/>
                <a:chExt cx="187272" cy="71455"/>
              </a:xfrm>
            </p:grpSpPr>
            <p:pic>
              <p:nvPicPr>
                <p:cNvPr id="71" name="Object 7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016211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5205653" y="683554"/>
                <a:ext cx="187272" cy="71455"/>
                <a:chOff x="5205653" y="683554"/>
                <a:chExt cx="187272" cy="71455"/>
              </a:xfrm>
            </p:grpSpPr>
            <p:pic>
              <p:nvPicPr>
                <p:cNvPr id="74" name="Object 7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5205653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6647375" y="625646"/>
              <a:ext cx="260897" cy="187272"/>
              <a:chOff x="6647375" y="625646"/>
              <a:chExt cx="260897" cy="187272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6589467" y="683554"/>
                <a:ext cx="187272" cy="71455"/>
                <a:chOff x="6589467" y="683554"/>
                <a:chExt cx="187272" cy="71455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589467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1" name="그룹 1031"/>
              <p:cNvGrpSpPr/>
              <p:nvPr/>
            </p:nvGrpSpPr>
            <p:grpSpPr>
              <a:xfrm>
                <a:off x="6778909" y="683554"/>
                <a:ext cx="187272" cy="71455"/>
                <a:chOff x="6778909" y="683554"/>
                <a:chExt cx="187272" cy="7145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6778909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8220631" y="625646"/>
              <a:ext cx="260897" cy="187272"/>
              <a:chOff x="8220631" y="625646"/>
              <a:chExt cx="260897" cy="18727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8162723" y="683554"/>
                <a:ext cx="187272" cy="71455"/>
                <a:chOff x="8162723" y="683554"/>
                <a:chExt cx="187272" cy="71455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162723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8352165" y="683554"/>
                <a:ext cx="187272" cy="71455"/>
                <a:chOff x="8352165" y="683554"/>
                <a:chExt cx="187272" cy="71455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8352165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5" name="그룹 1035"/>
            <p:cNvGrpSpPr/>
            <p:nvPr/>
          </p:nvGrpSpPr>
          <p:grpSpPr>
            <a:xfrm>
              <a:off x="9793888" y="625646"/>
              <a:ext cx="260897" cy="187272"/>
              <a:chOff x="9793888" y="625646"/>
              <a:chExt cx="260897" cy="187272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9735980" y="683554"/>
                <a:ext cx="187272" cy="71455"/>
                <a:chOff x="9735980" y="683554"/>
                <a:chExt cx="187272" cy="71455"/>
              </a:xfrm>
            </p:grpSpPr>
            <p:pic>
              <p:nvPicPr>
                <p:cNvPr id="95" name="Object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735980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37" name="그룹 1037"/>
              <p:cNvGrpSpPr/>
              <p:nvPr/>
            </p:nvGrpSpPr>
            <p:grpSpPr>
              <a:xfrm>
                <a:off x="9925421" y="683554"/>
                <a:ext cx="187272" cy="71455"/>
                <a:chOff x="9925421" y="683554"/>
                <a:chExt cx="187272" cy="71455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9925421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8" name="그룹 1038"/>
            <p:cNvGrpSpPr/>
            <p:nvPr/>
          </p:nvGrpSpPr>
          <p:grpSpPr>
            <a:xfrm>
              <a:off x="11367144" y="625646"/>
              <a:ext cx="260897" cy="187272"/>
              <a:chOff x="11367144" y="625646"/>
              <a:chExt cx="260897" cy="187272"/>
            </a:xfrm>
          </p:grpSpPr>
          <p:grpSp>
            <p:nvGrpSpPr>
              <p:cNvPr id="1039" name="그룹 1039"/>
              <p:cNvGrpSpPr/>
              <p:nvPr/>
            </p:nvGrpSpPr>
            <p:grpSpPr>
              <a:xfrm>
                <a:off x="11309236" y="683554"/>
                <a:ext cx="187272" cy="71455"/>
                <a:chOff x="11309236" y="683554"/>
                <a:chExt cx="187272" cy="71455"/>
              </a:xfrm>
            </p:grpSpPr>
            <p:pic>
              <p:nvPicPr>
                <p:cNvPr id="103" name="Object 10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309236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11498678" y="683554"/>
                <a:ext cx="187272" cy="71455"/>
                <a:chOff x="11498678" y="683554"/>
                <a:chExt cx="187272" cy="71455"/>
              </a:xfrm>
            </p:grpSpPr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1498678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1" name="그룹 1041"/>
            <p:cNvGrpSpPr/>
            <p:nvPr/>
          </p:nvGrpSpPr>
          <p:grpSpPr>
            <a:xfrm>
              <a:off x="12940400" y="625646"/>
              <a:ext cx="260897" cy="187272"/>
              <a:chOff x="12940400" y="625646"/>
              <a:chExt cx="260897" cy="18727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12882492" y="683554"/>
                <a:ext cx="187272" cy="71455"/>
                <a:chOff x="12882492" y="683554"/>
                <a:chExt cx="187272" cy="71455"/>
              </a:xfrm>
            </p:grpSpPr>
            <p:pic>
              <p:nvPicPr>
                <p:cNvPr id="111" name="Object 11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2882492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3" name="그룹 1043"/>
              <p:cNvGrpSpPr/>
              <p:nvPr/>
            </p:nvGrpSpPr>
            <p:grpSpPr>
              <a:xfrm>
                <a:off x="13071934" y="683554"/>
                <a:ext cx="187272" cy="71455"/>
                <a:chOff x="13071934" y="683554"/>
                <a:chExt cx="187272" cy="71455"/>
              </a:xfrm>
            </p:grpSpPr>
            <p:pic>
              <p:nvPicPr>
                <p:cNvPr id="114" name="Object 11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3071934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14513656" y="625646"/>
              <a:ext cx="260897" cy="187272"/>
              <a:chOff x="14513656" y="625646"/>
              <a:chExt cx="260897" cy="187272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14455748" y="683554"/>
                <a:ext cx="187272" cy="71455"/>
                <a:chOff x="14455748" y="683554"/>
                <a:chExt cx="187272" cy="71455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455748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14645190" y="683554"/>
                <a:ext cx="187272" cy="71455"/>
                <a:chOff x="14645190" y="683554"/>
                <a:chExt cx="187272" cy="71455"/>
              </a:xfrm>
            </p:grpSpPr>
            <p:pic>
              <p:nvPicPr>
                <p:cNvPr id="122" name="Object 12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4645190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7" name="그룹 1047"/>
            <p:cNvGrpSpPr/>
            <p:nvPr/>
          </p:nvGrpSpPr>
          <p:grpSpPr>
            <a:xfrm>
              <a:off x="16086913" y="625646"/>
              <a:ext cx="260897" cy="187272"/>
              <a:chOff x="16086913" y="625646"/>
              <a:chExt cx="260897" cy="187272"/>
            </a:xfrm>
          </p:grpSpPr>
          <p:grpSp>
            <p:nvGrpSpPr>
              <p:cNvPr id="1048" name="그룹 1048"/>
              <p:cNvGrpSpPr/>
              <p:nvPr/>
            </p:nvGrpSpPr>
            <p:grpSpPr>
              <a:xfrm>
                <a:off x="16029004" y="683554"/>
                <a:ext cx="187272" cy="71455"/>
                <a:chOff x="16029004" y="683554"/>
                <a:chExt cx="187272" cy="71455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029004" y="683554"/>
                  <a:ext cx="187272" cy="71455"/>
                </a:xfrm>
                <a:prstGeom prst="rect">
                  <a:avLst/>
                </a:prstGeom>
              </p:spPr>
            </p:pic>
          </p:grpSp>
          <p:grpSp>
            <p:nvGrpSpPr>
              <p:cNvPr id="1049" name="그룹 1049"/>
              <p:cNvGrpSpPr/>
              <p:nvPr/>
            </p:nvGrpSpPr>
            <p:grpSpPr>
              <a:xfrm>
                <a:off x="16218446" y="683554"/>
                <a:ext cx="187272" cy="71455"/>
                <a:chOff x="16218446" y="683554"/>
                <a:chExt cx="187272" cy="71455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6218446" y="683554"/>
                  <a:ext cx="187272" cy="714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0" name="그룹 1050"/>
            <p:cNvGrpSpPr/>
            <p:nvPr/>
          </p:nvGrpSpPr>
          <p:grpSpPr>
            <a:xfrm>
              <a:off x="579331" y="811296"/>
              <a:ext cx="17317820" cy="8859916"/>
              <a:chOff x="579331" y="811296"/>
              <a:chExt cx="17317820" cy="8859916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9331" y="811296"/>
                <a:ext cx="17317820" cy="8859916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5345504" y="1068664"/>
            <a:ext cx="12321162" cy="8241127"/>
            <a:chOff x="5345504" y="1068664"/>
            <a:chExt cx="12321162" cy="8241127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5504" y="1068664"/>
              <a:ext cx="12321162" cy="8241127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9325" y="3875938"/>
            <a:ext cx="4719315" cy="25088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F37A70-C1FF-90F8-E536-13BD1E89A9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67" y="401583"/>
            <a:ext cx="5004487" cy="95510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2E3BBA6-32A7-0FED-F1DC-E14FEDC21E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404" y="401583"/>
            <a:ext cx="5004487" cy="9551020"/>
          </a:xfrm>
          <a:prstGeom prst="rect">
            <a:avLst/>
          </a:prstGeom>
        </p:spPr>
      </p:pic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6B0C179F-2D73-9517-5125-25DC3741C296}"/>
              </a:ext>
            </a:extLst>
          </p:cNvPr>
          <p:cNvSpPr/>
          <p:nvPr/>
        </p:nvSpPr>
        <p:spPr>
          <a:xfrm>
            <a:off x="956717" y="6408210"/>
            <a:ext cx="4791574" cy="1851156"/>
          </a:xfrm>
          <a:prstGeom prst="wedgeRectCallout">
            <a:avLst>
              <a:gd name="adj1" fmla="val 69519"/>
              <a:gd name="adj2" fmla="val -126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유효성 검사를 통해서 </a:t>
            </a:r>
            <a:endParaRPr lang="en-US" altLang="ko-KR" dirty="0"/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중복된 닉네임과 이메일을 걸려낼 수 있다</a:t>
            </a:r>
            <a:r>
              <a:rPr lang="en-US" altLang="ko-KR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비밀번호 확인 될 시 회원가입 성공</a:t>
            </a:r>
            <a:r>
              <a:rPr lang="en-US" altLang="ko-KR" dirty="0"/>
              <a:t>!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ko-KR" altLang="en-US" dirty="0"/>
              <a:t>회원가입 성공 시 비밀번호 저장 창과 함께 로그인 화면이 나옵니다</a:t>
            </a:r>
            <a:r>
              <a:rPr lang="en-US" altLang="ko-KR" dirty="0"/>
              <a:t>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645</Words>
  <Application>Microsoft Office PowerPoint</Application>
  <PresentationFormat>사용자 지정</PresentationFormat>
  <Paragraphs>106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9</cp:revision>
  <dcterms:created xsi:type="dcterms:W3CDTF">2023-01-31T15:42:41Z</dcterms:created>
  <dcterms:modified xsi:type="dcterms:W3CDTF">2023-02-10T05:12:25Z</dcterms:modified>
</cp:coreProperties>
</file>